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5" r:id="rId3"/>
    <p:sldId id="276" r:id="rId4"/>
    <p:sldId id="295" r:id="rId5"/>
    <p:sldId id="299" r:id="rId6"/>
    <p:sldId id="300" r:id="rId7"/>
    <p:sldId id="288" r:id="rId8"/>
    <p:sldId id="287" r:id="rId9"/>
    <p:sldId id="292" r:id="rId10"/>
    <p:sldId id="293" r:id="rId11"/>
    <p:sldId id="294" r:id="rId12"/>
    <p:sldId id="257" r:id="rId13"/>
    <p:sldId id="258" r:id="rId14"/>
    <p:sldId id="298" r:id="rId15"/>
    <p:sldId id="282" r:id="rId16"/>
    <p:sldId id="301" r:id="rId17"/>
    <p:sldId id="28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3BEAC4-6A1A-F9E7-6C5E-8F8F34EB000C}" v="12" dt="2023-09-08T04:54:35.475"/>
    <p1510:client id="{173DB4A4-AA78-4230-5FC8-AD36672C332F}" v="123" dt="2023-09-08T03:25:35.426"/>
    <p1510:client id="{2C5FB4C4-829F-C569-9FE8-580AE3CA0EA2}" v="479" dt="2023-09-08T06:01:14.247"/>
    <p1510:client id="{49ED065D-24FE-9501-68F6-7CCE2B14F121}" v="1443" dt="2023-09-08T04:39:31.164"/>
    <p1510:client id="{52F18185-61AA-BCCA-7F07-1FD3891A92FE}" v="152" dt="2023-09-08T03:00:02.369"/>
    <p1510:client id="{59B1D04C-660E-4D88-4884-651C3F45B06E}" v="68" dt="2023-09-08T03:31:35.099"/>
    <p1510:client id="{5A56559B-9DDB-47D9-8694-0DE8083BB188}" v="20" dt="2023-09-07T09:14:47.851"/>
    <p1510:client id="{70279A74-740A-34AE-66C6-99D43080BE77}" v="169" dt="2023-09-07T17:50:38.676"/>
    <p1510:client id="{9A3AC68E-5B18-E712-3F68-00369E5584DA}" v="158" dt="2023-09-07T11:02:30.223"/>
    <p1510:client id="{A58ACD9C-5E4F-D145-55A3-C73E0C141568}" v="43" dt="2023-09-07T20:03:43.242"/>
    <p1510:client id="{A5DE7A76-6EC6-9A5C-A94C-2CD1814C8125}" v="296" dt="2023-09-07T10:48:28.229"/>
    <p1510:client id="{A6A77390-E100-46C0-B0B4-3BBF1E096B44}" v="42" dt="2023-09-06T16:05:43.702"/>
    <p1510:client id="{B4FC7BAC-B672-5576-7901-917EE74CAC0A}" v="24" dt="2023-09-07T10:21:14.459"/>
    <p1510:client id="{B5B7ECB1-EBC3-3457-1C80-DA1C4B9E0587}" v="120" dt="2023-09-08T05:51:18.992"/>
    <p1510:client id="{B6A6ABD4-3FAA-A0CA-4188-72CDF57DF4FA}" v="181" dt="2023-09-08T02:31:05.124"/>
    <p1510:client id="{BC882ADB-C63A-CE4B-4F17-AC4793287F92}" v="1" dt="2023-09-08T02:08:19.171"/>
    <p1510:client id="{BDED4A59-4683-40BB-33B8-F618034630DE}" v="42" dt="2023-09-07T20:04:44.119"/>
    <p1510:client id="{CD0ACC43-2C1C-1A66-3681-29570C4A9F30}" v="37" dt="2023-09-07T15:58:55.606"/>
    <p1510:client id="{CE94CC2A-AD67-8BA0-811C-DE2BBEC9DC99}" v="178" dt="2023-09-07T16:20:35.925"/>
    <p1510:client id="{D3CC58C7-854B-DC8B-8AD0-B3363E002076}" v="186" dt="2023-09-07T17:22:39.533"/>
    <p1510:client id="{E73344F7-805B-15E6-689E-230F757FEC1B}" v="2" dt="2023-09-07T16:30:03.788"/>
    <p1510:client id="{F616FC46-3473-3D0F-881F-D418353DE6D5}" v="8" dt="2023-09-07T19:46:11.990"/>
    <p1510:client id="{F7DD7327-AA03-797A-9E99-EC379C2537CB}" v="879" dt="2023-09-08T04:04:52.033"/>
    <p1510:client id="{FB9E80F4-AE11-D263-A4EA-DF792D53EBA7}" v="1134" dt="2023-09-07T19:38:21.682"/>
    <p1510:client id="{FCB22CA6-25C0-41A0-79A6-B8C417B227D0}" v="12" dt="2023-09-07T19:44:32.3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54"/>
    <p:restoredTop sz="94687"/>
  </p:normalViewPr>
  <p:slideViewPr>
    <p:cSldViewPr snapToGrid="0">
      <p:cViewPr varScale="1">
        <p:scale>
          <a:sx n="87" d="100"/>
          <a:sy n="87" d="100"/>
        </p:scale>
        <p:origin x="5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8 September 2023 | ECE047 | Review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8 September 2023 | ECE047 | Review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55/2021/8437260" TargetMode="External"/><Relationship Id="rId2" Type="http://schemas.openxmlformats.org/officeDocument/2006/relationships/hyperlink" Target="https://doi.org/10.3390/s23010280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2147/NDT.S202418" TargetMode="External"/><Relationship Id="rId5" Type="http://schemas.openxmlformats.org/officeDocument/2006/relationships/hyperlink" Target="https://doi.org/10.1002/brb3.3002" TargetMode="External"/><Relationship Id="rId4" Type="http://schemas.openxmlformats.org/officeDocument/2006/relationships/hyperlink" Target="https://doi.org/10.1155/2020/6405930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syt.2020.00016" TargetMode="External"/><Relationship Id="rId2" Type="http://schemas.openxmlformats.org/officeDocument/2006/relationships/hyperlink" Target="https://doi.org/10.1155/2022/1581958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002/brb3.3002" TargetMode="External"/><Relationship Id="rId5" Type="http://schemas.openxmlformats.org/officeDocument/2006/relationships/hyperlink" Target="https://doi.org/10.1155/2020/6405930" TargetMode="External"/><Relationship Id="rId4" Type="http://schemas.openxmlformats.org/officeDocument/2006/relationships/hyperlink" Target="https://doi.org/10.1038/s41598-023-41359-z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6" y="349580"/>
            <a:ext cx="10905068" cy="1853919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latin typeface="Times New Roman"/>
                <a:cs typeface="Calibri Light"/>
              </a:rPr>
              <a:t>Feature Fusion based detection of Schizophrenia using fMRI dataset</a:t>
            </a:r>
            <a:endParaRPr lang="en-US" sz="5400" b="1" dirty="0">
              <a:latin typeface="Times New Roman"/>
              <a:cs typeface="Times New Roma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6" y="1905653"/>
            <a:ext cx="5273756" cy="1126652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endParaRPr lang="en-US" dirty="0">
              <a:cs typeface="Calibri"/>
            </a:endParaRPr>
          </a:p>
          <a:p>
            <a:pPr algn="l"/>
            <a:r>
              <a:rPr lang="en-US" b="1" dirty="0">
                <a:latin typeface="Times New Roman"/>
                <a:cs typeface="Calibri"/>
              </a:rPr>
              <a:t>Team No:</a:t>
            </a:r>
            <a:r>
              <a:rPr lang="en-US" dirty="0">
                <a:latin typeface="Times New Roman"/>
                <a:cs typeface="Calibri"/>
              </a:rPr>
              <a:t> ECE063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B3B5C-92C2-DF84-7261-13D8B290F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dirty="0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C184565-6DF6-7D5A-5B9A-78ED905751AD}"/>
              </a:ext>
            </a:extLst>
          </p:cNvPr>
          <p:cNvSpPr txBox="1">
            <a:spLocks/>
          </p:cNvSpPr>
          <p:nvPr/>
        </p:nvSpPr>
        <p:spPr>
          <a:xfrm>
            <a:off x="643466" y="3042450"/>
            <a:ext cx="5152392" cy="47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>
                <a:latin typeface="Times New Roman"/>
                <a:cs typeface="Calibri"/>
              </a:rPr>
              <a:t>Team Members: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4E4E5B56-EA1C-C668-5EB9-ACA5FD26E3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4904024"/>
              </p:ext>
            </p:extLst>
          </p:nvPr>
        </p:nvGraphicFramePr>
        <p:xfrm>
          <a:off x="2218034" y="3664750"/>
          <a:ext cx="7398376" cy="207264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699188">
                  <a:extLst>
                    <a:ext uri="{9D8B030D-6E8A-4147-A177-3AD203B41FA5}">
                      <a16:colId xmlns:a16="http://schemas.microsoft.com/office/drawing/2014/main" val="1221877802"/>
                    </a:ext>
                  </a:extLst>
                </a:gridCol>
                <a:gridCol w="3699188">
                  <a:extLst>
                    <a:ext uri="{9D8B030D-6E8A-4147-A177-3AD203B41FA5}">
                      <a16:colId xmlns:a16="http://schemas.microsoft.com/office/drawing/2014/main" val="7000132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b="0" dirty="0"/>
                        <a:t>Mohan V</a:t>
                      </a:r>
                      <a:endParaRPr lang="en-IN" sz="2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0" dirty="0"/>
                        <a:t>CB.EN.U4CCE20033</a:t>
                      </a:r>
                      <a:endParaRPr lang="en-IN" sz="2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4434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Nithin Rajaseharan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CB.EN.U4CCE20039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419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Taushiq Balamurugan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CB.EN.U4CCE20064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934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Varun S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CB.EN.U4CCE20069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497208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698FA0-4592-1541-1127-3F1FC05BAE4A}"/>
              </a:ext>
            </a:extLst>
          </p:cNvPr>
          <p:cNvSpPr txBox="1">
            <a:spLocks/>
          </p:cNvSpPr>
          <p:nvPr/>
        </p:nvSpPr>
        <p:spPr>
          <a:xfrm>
            <a:off x="5042551" y="2357924"/>
            <a:ext cx="5152392" cy="47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>
                <a:latin typeface="Times New Roman"/>
                <a:cs typeface="Calibri"/>
              </a:rPr>
              <a:t>Project Mentor: </a:t>
            </a:r>
            <a:r>
              <a:rPr lang="en-US" dirty="0">
                <a:latin typeface="Times New Roman"/>
                <a:cs typeface="Calibri"/>
              </a:rPr>
              <a:t>Suguna G</a:t>
            </a:r>
            <a:endParaRPr lang="en-US" b="1" dirty="0">
              <a:latin typeface="Times New Roman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Literature Survey – Reference PAper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0936CF-80C4-BC88-6CE9-517CDEA1D0C9}"/>
              </a:ext>
            </a:extLst>
          </p:cNvPr>
          <p:cNvSpPr txBox="1"/>
          <p:nvPr/>
        </p:nvSpPr>
        <p:spPr>
          <a:xfrm>
            <a:off x="648066" y="1061624"/>
            <a:ext cx="1089586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/>
              <a:t>Title:</a:t>
            </a:r>
            <a:r>
              <a:rPr lang="en-US" sz="2400" dirty="0"/>
              <a:t> </a:t>
            </a:r>
            <a:r>
              <a:rPr lang="en-US" sz="2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Fusion of handcrafted and deep features for medical image classification </a:t>
            </a:r>
            <a:r>
              <a:rPr lang="en-US" sz="2000" b="1" u="sng" dirty="0"/>
              <a:t>Publication:</a:t>
            </a:r>
            <a:r>
              <a:rPr lang="en-US" sz="2000" dirty="0"/>
              <a:t> </a:t>
            </a:r>
            <a:r>
              <a:rPr lang="en-US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Physics: Conference Series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,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v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ol. 1345. No. 2. Institute of Physics Publishing Publishing</a:t>
            </a:r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2000" b="1" dirty="0">
                <a:solidFill>
                  <a:srgbClr val="222222"/>
                </a:solidFill>
                <a:latin typeface="Arial" panose="020B0604020202020204" pitchFamily="34" charset="0"/>
              </a:rPr>
              <a:t>(</a:t>
            </a:r>
            <a:r>
              <a:rPr lang="en-US" sz="20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2019)</a:t>
            </a:r>
            <a:endParaRPr lang="en-US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BCDF53-687D-123C-5276-793FEC6BA28D}"/>
              </a:ext>
            </a:extLst>
          </p:cNvPr>
          <p:cNvSpPr txBox="1"/>
          <p:nvPr/>
        </p:nvSpPr>
        <p:spPr>
          <a:xfrm>
            <a:off x="280256" y="2329225"/>
            <a:ext cx="438845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>
                <a:effectLst/>
              </a:rPr>
              <a:t>Inference: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Medical image classification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/>
              <a:t>Low-level feature extraction </a:t>
            </a:r>
            <a:r>
              <a:rPr lang="en-US" dirty="0"/>
              <a:t>- Lose semantic information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/>
              <a:t>Mid-level feature extraction </a:t>
            </a:r>
            <a:r>
              <a:rPr lang="en-US" dirty="0"/>
              <a:t>- Carry semantic information to some extent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1" dirty="0"/>
              <a:t>Deep feature extraction </a:t>
            </a:r>
            <a:r>
              <a:rPr lang="en-US" dirty="0"/>
              <a:t>-  Directly extract feature from image without any priori knowledge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 overcome the </a:t>
            </a:r>
            <a:r>
              <a:rPr lang="en-US" b="1" dirty="0"/>
              <a:t>respective weakness</a:t>
            </a:r>
            <a:r>
              <a:rPr lang="en-US" dirty="0"/>
              <a:t>, a handcrafted and deep feature fusion framework for medical image classification can be used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628E65-D62A-C30F-CD81-4424A1B03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414" y="2829628"/>
            <a:ext cx="7637585" cy="296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42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Literature Survey – Reference PAper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0936CF-80C4-BC88-6CE9-517CDEA1D0C9}"/>
              </a:ext>
            </a:extLst>
          </p:cNvPr>
          <p:cNvSpPr txBox="1"/>
          <p:nvPr/>
        </p:nvSpPr>
        <p:spPr>
          <a:xfrm>
            <a:off x="648065" y="1456767"/>
            <a:ext cx="1089586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/>
              <a:t>Title:</a:t>
            </a:r>
            <a:r>
              <a:rPr lang="en-US" sz="2400" dirty="0"/>
              <a:t> </a:t>
            </a:r>
            <a:r>
              <a:rPr lang="en-US" sz="2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Machine learning techniques in a structural and functional MRI diagnostic   </a:t>
            </a:r>
            <a:endParaRPr lang="en-US" sz="24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sz="2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       approach in schizophrenia: a systematic review</a:t>
            </a:r>
          </a:p>
          <a:p>
            <a:r>
              <a:rPr lang="en-US" sz="2000" b="1" u="sng" dirty="0"/>
              <a:t>Publication:</a:t>
            </a:r>
            <a:r>
              <a:rPr lang="en-US" sz="2000" dirty="0"/>
              <a:t> </a:t>
            </a:r>
            <a:r>
              <a:rPr lang="en-IN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Neuropsychiatric Disease Treatment </a:t>
            </a:r>
            <a:r>
              <a:rPr lang="en-IN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1605-1627, Dove Medical Press Ltd </a:t>
            </a:r>
            <a:r>
              <a:rPr lang="en-IN" sz="20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(2019)</a:t>
            </a:r>
            <a:endParaRPr lang="en-US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BCDF53-687D-123C-5276-793FEC6BA28D}"/>
              </a:ext>
            </a:extLst>
          </p:cNvPr>
          <p:cNvSpPr txBox="1"/>
          <p:nvPr/>
        </p:nvSpPr>
        <p:spPr>
          <a:xfrm>
            <a:off x="1217585" y="3221329"/>
            <a:ext cx="97568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effectLst/>
              </a:rPr>
              <a:t>Inference: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-apple-system"/>
              </a:rPr>
              <a:t>SVM is the most used technique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-apple-system"/>
              </a:rPr>
              <a:t>Diverse inputs (GM &amp; WM) improve the accuracy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-apple-system"/>
              </a:rPr>
              <a:t>Accuracy – </a:t>
            </a:r>
            <a:r>
              <a:rPr lang="en-US" sz="2400" b="1" dirty="0">
                <a:solidFill>
                  <a:srgbClr val="333333"/>
                </a:solidFill>
                <a:latin typeface="-apple-system"/>
              </a:rPr>
              <a:t>75% to 90% </a:t>
            </a:r>
            <a:r>
              <a:rPr lang="en-US" sz="2400" dirty="0">
                <a:solidFill>
                  <a:srgbClr val="333333"/>
                </a:solidFill>
                <a:latin typeface="-apple-system"/>
              </a:rPr>
              <a:t>in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-apple-system"/>
              </a:rPr>
              <a:t>Integration of </a:t>
            </a:r>
            <a:r>
              <a:rPr lang="en-US" sz="2400" b="1" dirty="0">
                <a:solidFill>
                  <a:srgbClr val="333333"/>
                </a:solidFill>
                <a:latin typeface="-apple-system"/>
              </a:rPr>
              <a:t>multiple ML techniques </a:t>
            </a:r>
            <a:r>
              <a:rPr lang="en-US" sz="2400" dirty="0">
                <a:solidFill>
                  <a:srgbClr val="333333"/>
                </a:solidFill>
                <a:latin typeface="-apple-system"/>
              </a:rPr>
              <a:t>will be increasingly decisive in the future for the early diagnosis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3965175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6C0F81-DB9D-BF1A-766E-EF8E1FE04E6A}"/>
              </a:ext>
            </a:extLst>
          </p:cNvPr>
          <p:cNvSpPr txBox="1"/>
          <p:nvPr/>
        </p:nvSpPr>
        <p:spPr>
          <a:xfrm>
            <a:off x="284484" y="1032473"/>
            <a:ext cx="4664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Deep Feature Implementation:</a:t>
            </a:r>
            <a:endParaRPr lang="en-GB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3D648E-DE3C-0FF5-DDDC-043690DF9305}"/>
              </a:ext>
            </a:extLst>
          </p:cNvPr>
          <p:cNvSpPr/>
          <p:nvPr/>
        </p:nvSpPr>
        <p:spPr>
          <a:xfrm>
            <a:off x="153573" y="2441568"/>
            <a:ext cx="2463281" cy="7137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FMRI Dataset</a:t>
            </a:r>
          </a:p>
          <a:p>
            <a:pPr algn="ctr"/>
            <a:r>
              <a:rPr lang="en-US" dirty="0"/>
              <a:t>(Schizophrenia, Healthy)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F9CD35-7F1A-7FC4-1662-B8FB289B46A5}"/>
              </a:ext>
            </a:extLst>
          </p:cNvPr>
          <p:cNvSpPr/>
          <p:nvPr/>
        </p:nvSpPr>
        <p:spPr>
          <a:xfrm>
            <a:off x="9801425" y="2301606"/>
            <a:ext cx="1866122" cy="9937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Binary Classifier</a:t>
            </a:r>
            <a:endParaRPr lang="en-GB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7C855CA-B394-08D9-9D45-0FDF9A7CCBB7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9456967" y="3295315"/>
            <a:ext cx="1277519" cy="15232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334A7AA-3721-EC49-BF39-54CC4CCC283C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10734486" y="3295315"/>
            <a:ext cx="673743" cy="15232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3B507A2-C0F6-09C4-96D6-E8A00E889CE5}"/>
              </a:ext>
            </a:extLst>
          </p:cNvPr>
          <p:cNvSpPr/>
          <p:nvPr/>
        </p:nvSpPr>
        <p:spPr>
          <a:xfrm>
            <a:off x="8850476" y="4818554"/>
            <a:ext cx="1212981" cy="48052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Healthy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47B062-C757-2767-B82C-F9F2BC8BE76D}"/>
              </a:ext>
            </a:extLst>
          </p:cNvPr>
          <p:cNvSpPr/>
          <p:nvPr/>
        </p:nvSpPr>
        <p:spPr>
          <a:xfrm>
            <a:off x="10624457" y="4818553"/>
            <a:ext cx="1567543" cy="4805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Schizophrenia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5B9A2A-00EA-7D8A-335D-CDA792348929}"/>
              </a:ext>
            </a:extLst>
          </p:cNvPr>
          <p:cNvSpPr/>
          <p:nvPr/>
        </p:nvSpPr>
        <p:spPr>
          <a:xfrm>
            <a:off x="3177854" y="2301606"/>
            <a:ext cx="4998878" cy="375090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261E19-0A78-5560-4660-A44C269ED2E4}"/>
              </a:ext>
            </a:extLst>
          </p:cNvPr>
          <p:cNvSpPr/>
          <p:nvPr/>
        </p:nvSpPr>
        <p:spPr>
          <a:xfrm>
            <a:off x="3951132" y="3288332"/>
            <a:ext cx="634481" cy="15302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A80E34-08BA-CF8F-7D52-F60FA15AA350}"/>
              </a:ext>
            </a:extLst>
          </p:cNvPr>
          <p:cNvSpPr/>
          <p:nvPr/>
        </p:nvSpPr>
        <p:spPr>
          <a:xfrm>
            <a:off x="4585613" y="3477866"/>
            <a:ext cx="479557" cy="11511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01651D-173E-57CE-F15F-FC5CCC6813E2}"/>
              </a:ext>
            </a:extLst>
          </p:cNvPr>
          <p:cNvSpPr/>
          <p:nvPr/>
        </p:nvSpPr>
        <p:spPr>
          <a:xfrm>
            <a:off x="5065170" y="3691872"/>
            <a:ext cx="369528" cy="7371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B24CB1-A4C1-E8A8-16DC-BB38DE270B42}"/>
              </a:ext>
            </a:extLst>
          </p:cNvPr>
          <p:cNvSpPr/>
          <p:nvPr/>
        </p:nvSpPr>
        <p:spPr>
          <a:xfrm>
            <a:off x="5434698" y="3953129"/>
            <a:ext cx="811764" cy="2705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BA52A07-EC48-FBDA-B181-80C8100DC2B8}"/>
              </a:ext>
            </a:extLst>
          </p:cNvPr>
          <p:cNvSpPr/>
          <p:nvPr/>
        </p:nvSpPr>
        <p:spPr>
          <a:xfrm>
            <a:off x="6246462" y="3956319"/>
            <a:ext cx="811764" cy="2705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D8BA18E-E266-A57F-3154-498AFC5330C6}"/>
              </a:ext>
            </a:extLst>
          </p:cNvPr>
          <p:cNvCxnSpPr>
            <a:stCxn id="5" idx="3"/>
            <a:endCxn id="5" idx="3"/>
          </p:cNvCxnSpPr>
          <p:nvPr/>
        </p:nvCxnSpPr>
        <p:spPr>
          <a:xfrm>
            <a:off x="2616854" y="2798464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EFE80B-87EC-FC00-0654-8AF3CAD292DE}"/>
              </a:ext>
            </a:extLst>
          </p:cNvPr>
          <p:cNvCxnSpPr>
            <a:cxnSpLocks/>
          </p:cNvCxnSpPr>
          <p:nvPr/>
        </p:nvCxnSpPr>
        <p:spPr>
          <a:xfrm flipV="1">
            <a:off x="2616854" y="2665501"/>
            <a:ext cx="561000" cy="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0CB3CB0-0E2F-C960-0511-3B3C38D8A274}"/>
              </a:ext>
            </a:extLst>
          </p:cNvPr>
          <p:cNvCxnSpPr/>
          <p:nvPr/>
        </p:nvCxnSpPr>
        <p:spPr>
          <a:xfrm>
            <a:off x="8176732" y="2665505"/>
            <a:ext cx="16246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F89784F-AEDF-4D66-0735-6B65271EF8C4}"/>
              </a:ext>
            </a:extLst>
          </p:cNvPr>
          <p:cNvSpPr txBox="1"/>
          <p:nvPr/>
        </p:nvSpPr>
        <p:spPr>
          <a:xfrm>
            <a:off x="6367759" y="3404786"/>
            <a:ext cx="1964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Fully Connected Layer</a:t>
            </a:r>
            <a:endParaRPr lang="en-GB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DA5622-7218-8D48-73A1-EF4CD0E0B8B2}"/>
              </a:ext>
            </a:extLst>
          </p:cNvPr>
          <p:cNvSpPr txBox="1"/>
          <p:nvPr/>
        </p:nvSpPr>
        <p:spPr>
          <a:xfrm>
            <a:off x="3894373" y="2688858"/>
            <a:ext cx="16503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Convolutional Layer</a:t>
            </a:r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D0B9AB-E725-20DD-45B7-0A6820795B39}"/>
              </a:ext>
            </a:extLst>
          </p:cNvPr>
          <p:cNvSpPr txBox="1"/>
          <p:nvPr/>
        </p:nvSpPr>
        <p:spPr>
          <a:xfrm>
            <a:off x="3760924" y="4917586"/>
            <a:ext cx="191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Pre-Trained CNN model [VGG16]</a:t>
            </a:r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631F69E-EC60-5EEE-308E-08F914A10020}"/>
              </a:ext>
            </a:extLst>
          </p:cNvPr>
          <p:cNvSpPr txBox="1"/>
          <p:nvPr/>
        </p:nvSpPr>
        <p:spPr>
          <a:xfrm>
            <a:off x="6113201" y="4923914"/>
            <a:ext cx="1917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Transfer Learning</a:t>
            </a:r>
            <a:endParaRPr lang="en-GB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CDFBB6-589F-6284-7304-0F1DE5076107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Methodology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382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B13CFC-FE8B-8241-97CA-E90E6072BCFF}"/>
              </a:ext>
            </a:extLst>
          </p:cNvPr>
          <p:cNvSpPr/>
          <p:nvPr/>
        </p:nvSpPr>
        <p:spPr>
          <a:xfrm>
            <a:off x="235764" y="2295103"/>
            <a:ext cx="1575451" cy="19076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FMRI Dataset</a:t>
            </a:r>
          </a:p>
          <a:p>
            <a:pPr algn="ctr"/>
            <a:r>
              <a:rPr lang="en-US" dirty="0"/>
              <a:t>(Schizophrenia, Healthy)</a:t>
            </a:r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05757A1-1CA9-FAB0-F337-9EE7A0667209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1811215" y="3256587"/>
            <a:ext cx="574489" cy="7342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DDDC9881-B72A-4C0A-58E7-E045AE17FF9A}"/>
              </a:ext>
            </a:extLst>
          </p:cNvPr>
          <p:cNvSpPr/>
          <p:nvPr/>
        </p:nvSpPr>
        <p:spPr>
          <a:xfrm>
            <a:off x="4139454" y="1943100"/>
            <a:ext cx="3376504" cy="326194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6E6C2E-4D34-1B75-F8CF-17765018F396}"/>
              </a:ext>
            </a:extLst>
          </p:cNvPr>
          <p:cNvSpPr/>
          <p:nvPr/>
        </p:nvSpPr>
        <p:spPr>
          <a:xfrm>
            <a:off x="4516813" y="3054288"/>
            <a:ext cx="2491274" cy="634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Two Sample t-tests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4989C1-311F-5794-2BB6-7D3CE0737A12}"/>
              </a:ext>
            </a:extLst>
          </p:cNvPr>
          <p:cNvSpPr/>
          <p:nvPr/>
        </p:nvSpPr>
        <p:spPr>
          <a:xfrm>
            <a:off x="4824154" y="4193192"/>
            <a:ext cx="2491274" cy="634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dirty="0"/>
              <a:t>Recursive Feature Elimination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2B14FB-CD49-A3E5-E4D3-834AC92B85FF}"/>
              </a:ext>
            </a:extLst>
          </p:cNvPr>
          <p:cNvSpPr txBox="1"/>
          <p:nvPr/>
        </p:nvSpPr>
        <p:spPr>
          <a:xfrm>
            <a:off x="367664" y="926756"/>
            <a:ext cx="6314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Hand Crafted Feature Implementation:</a:t>
            </a:r>
            <a:endParaRPr lang="en-GB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F74130-8038-FE7F-8151-F919DB86E7F1}"/>
              </a:ext>
            </a:extLst>
          </p:cNvPr>
          <p:cNvSpPr/>
          <p:nvPr/>
        </p:nvSpPr>
        <p:spPr>
          <a:xfrm>
            <a:off x="9517358" y="2082136"/>
            <a:ext cx="1866122" cy="9937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Binary Classifier</a:t>
            </a: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FBC0F94-1D8B-DB43-98A0-E39ADA722F14}"/>
              </a:ext>
            </a:extLst>
          </p:cNvPr>
          <p:cNvSpPr/>
          <p:nvPr/>
        </p:nvSpPr>
        <p:spPr>
          <a:xfrm>
            <a:off x="9061411" y="4116828"/>
            <a:ext cx="1212981" cy="48052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Healthy</a:t>
            </a:r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32A325-219E-8409-9CE3-CE650701EF2C}"/>
              </a:ext>
            </a:extLst>
          </p:cNvPr>
          <p:cNvSpPr/>
          <p:nvPr/>
        </p:nvSpPr>
        <p:spPr>
          <a:xfrm>
            <a:off x="10388693" y="4123389"/>
            <a:ext cx="1567543" cy="4805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Schizophrenia</a:t>
            </a:r>
            <a:endParaRPr lang="en-GB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0719B6E-DFB5-BE76-E2D2-6501D3EDA65A}"/>
              </a:ext>
            </a:extLst>
          </p:cNvPr>
          <p:cNvCxnSpPr>
            <a:cxnSpLocks/>
            <a:stCxn id="13" idx="2"/>
            <a:endCxn id="15" idx="0"/>
          </p:cNvCxnSpPr>
          <p:nvPr/>
        </p:nvCxnSpPr>
        <p:spPr>
          <a:xfrm>
            <a:off x="10450419" y="3075845"/>
            <a:ext cx="722046" cy="10475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94A0296-7812-4B18-3826-8F25869BCC6B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9667902" y="3075845"/>
            <a:ext cx="782517" cy="10409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3C030EC-19F3-F916-44B6-6D70C7BEAB32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 flipV="1">
            <a:off x="7315428" y="2578991"/>
            <a:ext cx="2201930" cy="193144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ED41615-2E5D-F243-E1CC-823C529638EC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Methodology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A89FFC-C9C4-2FC5-3402-B83FF6E0BA9E}"/>
              </a:ext>
            </a:extLst>
          </p:cNvPr>
          <p:cNvSpPr/>
          <p:nvPr/>
        </p:nvSpPr>
        <p:spPr>
          <a:xfrm>
            <a:off x="2385704" y="3471262"/>
            <a:ext cx="1575452" cy="103917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Axial Plane Segmentation</a:t>
            </a:r>
          </a:p>
          <a:p>
            <a:pPr algn="ctr"/>
            <a:r>
              <a:rPr lang="en-US" dirty="0"/>
              <a:t>(GM, WM)</a:t>
            </a:r>
            <a:endParaRPr lang="en-GB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14CE72D-F7EE-9904-8AFE-E9A4FE41ABA5}"/>
              </a:ext>
            </a:extLst>
          </p:cNvPr>
          <p:cNvCxnSpPr>
            <a:cxnSpLocks/>
          </p:cNvCxnSpPr>
          <p:nvPr/>
        </p:nvCxnSpPr>
        <p:spPr>
          <a:xfrm>
            <a:off x="6052206" y="3710327"/>
            <a:ext cx="0" cy="4828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5D0BED3-D9D8-E6B6-6BBB-B2932157770F}"/>
              </a:ext>
            </a:extLst>
          </p:cNvPr>
          <p:cNvCxnSpPr>
            <a:cxnSpLocks/>
            <a:stCxn id="2" idx="3"/>
            <a:endCxn id="7" idx="1"/>
          </p:cNvCxnSpPr>
          <p:nvPr/>
        </p:nvCxnSpPr>
        <p:spPr>
          <a:xfrm flipV="1">
            <a:off x="3961156" y="3371529"/>
            <a:ext cx="555657" cy="6193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B7A0A34-29CF-CD59-C653-FE6FFDD4D914}"/>
              </a:ext>
            </a:extLst>
          </p:cNvPr>
          <p:cNvSpPr/>
          <p:nvPr/>
        </p:nvSpPr>
        <p:spPr>
          <a:xfrm>
            <a:off x="4597011" y="2192232"/>
            <a:ext cx="2491274" cy="634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GLCM and LBP</a:t>
            </a:r>
            <a:endParaRPr lang="en-GB" sz="1600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B5CEB99-50BE-2F59-98AC-FB63484969D2}"/>
              </a:ext>
            </a:extLst>
          </p:cNvPr>
          <p:cNvCxnSpPr>
            <a:cxnSpLocks/>
            <a:stCxn id="4" idx="3"/>
            <a:endCxn id="32" idx="1"/>
          </p:cNvCxnSpPr>
          <p:nvPr/>
        </p:nvCxnSpPr>
        <p:spPr>
          <a:xfrm flipV="1">
            <a:off x="1811215" y="2509473"/>
            <a:ext cx="2785796" cy="7394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0D5B379-5F54-67B2-BB7D-D45FEFF39CD2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7088285" y="2509473"/>
            <a:ext cx="191974" cy="1693323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764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F1AEA4-7444-0D1A-8E98-A579668205D7}"/>
              </a:ext>
            </a:extLst>
          </p:cNvPr>
          <p:cNvSpPr/>
          <p:nvPr/>
        </p:nvSpPr>
        <p:spPr>
          <a:xfrm>
            <a:off x="26018" y="3043845"/>
            <a:ext cx="2463281" cy="7137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FMRI Dataset</a:t>
            </a:r>
          </a:p>
          <a:p>
            <a:pPr algn="ctr"/>
            <a:r>
              <a:rPr lang="en-US" dirty="0"/>
              <a:t>(Schizophrenia, Healthy)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8CEBF7-B465-0EBD-A2C0-CA85FD7EFA4A}"/>
              </a:ext>
            </a:extLst>
          </p:cNvPr>
          <p:cNvSpPr/>
          <p:nvPr/>
        </p:nvSpPr>
        <p:spPr>
          <a:xfrm>
            <a:off x="2956249" y="1520188"/>
            <a:ext cx="3334137" cy="7744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Deep Feature Extraction</a:t>
            </a:r>
          </a:p>
          <a:p>
            <a:pPr algn="ctr"/>
            <a:r>
              <a:rPr lang="en-US" dirty="0"/>
              <a:t>VGG16 (Transfer Learning)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B0BD9A-B432-D8D4-69FF-1D11155E38BD}"/>
              </a:ext>
            </a:extLst>
          </p:cNvPr>
          <p:cNvSpPr/>
          <p:nvPr/>
        </p:nvSpPr>
        <p:spPr>
          <a:xfrm>
            <a:off x="2964031" y="3757637"/>
            <a:ext cx="3334137" cy="291904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F8EFEE-8EEC-3E52-DE98-572CCFE33BBB}"/>
              </a:ext>
            </a:extLst>
          </p:cNvPr>
          <p:cNvSpPr/>
          <p:nvPr/>
        </p:nvSpPr>
        <p:spPr>
          <a:xfrm>
            <a:off x="106008" y="5213709"/>
            <a:ext cx="2491274" cy="634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Axial Plane Segmentation</a:t>
            </a:r>
          </a:p>
          <a:p>
            <a:pPr algn="ctr"/>
            <a:r>
              <a:rPr lang="en-US" sz="1600" dirty="0"/>
              <a:t>(GM, WM)</a:t>
            </a:r>
            <a:endParaRPr lang="en-GB" sz="1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E7FF1D-7E46-7E20-3254-6D8C4EEE5304}"/>
              </a:ext>
            </a:extLst>
          </p:cNvPr>
          <p:cNvSpPr/>
          <p:nvPr/>
        </p:nvSpPr>
        <p:spPr>
          <a:xfrm>
            <a:off x="3083851" y="5213709"/>
            <a:ext cx="2491274" cy="634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dirty="0"/>
              <a:t>Two Sample t-tests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406980-927B-1D86-AEE6-53B90B991E75}"/>
              </a:ext>
            </a:extLst>
          </p:cNvPr>
          <p:cNvSpPr/>
          <p:nvPr/>
        </p:nvSpPr>
        <p:spPr>
          <a:xfrm>
            <a:off x="3293706" y="5979282"/>
            <a:ext cx="2491274" cy="634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700" dirty="0"/>
              <a:t>Recursive Feature Elimination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EC414A-59FA-1340-4912-27EB85A1A726}"/>
              </a:ext>
            </a:extLst>
          </p:cNvPr>
          <p:cNvSpPr/>
          <p:nvPr/>
        </p:nvSpPr>
        <p:spPr>
          <a:xfrm>
            <a:off x="9197649" y="4385398"/>
            <a:ext cx="1212981" cy="48052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Healthy</a:t>
            </a: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571C97-B075-B207-A5A6-CF3D3A8B451D}"/>
              </a:ext>
            </a:extLst>
          </p:cNvPr>
          <p:cNvSpPr/>
          <p:nvPr/>
        </p:nvSpPr>
        <p:spPr>
          <a:xfrm>
            <a:off x="10524931" y="4391959"/>
            <a:ext cx="1567543" cy="4805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Schizophrenia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41507D-F5A7-8680-A3AD-41EC804A43DE}"/>
              </a:ext>
            </a:extLst>
          </p:cNvPr>
          <p:cNvSpPr txBox="1"/>
          <p:nvPr/>
        </p:nvSpPr>
        <p:spPr>
          <a:xfrm>
            <a:off x="3061966" y="3882098"/>
            <a:ext cx="333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Hand Crafted Feature Extraction</a:t>
            </a:r>
            <a:endParaRPr lang="en-GB" dirty="0">
              <a:solidFill>
                <a:schemeClr val="bg2"/>
              </a:solidFill>
            </a:endParaRP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DEB75101-BD29-3802-DDF4-05CB3DF11B3F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2489299" y="3400741"/>
            <a:ext cx="474732" cy="1816419"/>
          </a:xfrm>
          <a:prstGeom prst="bentConnector3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3A0F39AE-2EB1-5FD1-BF7E-0BB696C05423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rot="10800000" flipV="1">
            <a:off x="2489299" y="1907409"/>
            <a:ext cx="466950" cy="1493331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owchart: Or 25">
            <a:extLst>
              <a:ext uri="{FF2B5EF4-FFF2-40B4-BE49-F238E27FC236}">
                <a16:creationId xmlns:a16="http://schemas.microsoft.com/office/drawing/2014/main" id="{868CDABF-E730-DA64-ACC2-24BACE932871}"/>
              </a:ext>
            </a:extLst>
          </p:cNvPr>
          <p:cNvSpPr/>
          <p:nvPr/>
        </p:nvSpPr>
        <p:spPr>
          <a:xfrm>
            <a:off x="6525208" y="2812735"/>
            <a:ext cx="371669" cy="364781"/>
          </a:xfrm>
          <a:prstGeom prst="flowChartOr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B51BA194-8948-696C-408A-09DC9B1A5884}"/>
              </a:ext>
            </a:extLst>
          </p:cNvPr>
          <p:cNvCxnSpPr>
            <a:cxnSpLocks/>
            <a:stCxn id="10" idx="3"/>
            <a:endCxn id="26" idx="4"/>
          </p:cNvCxnSpPr>
          <p:nvPr/>
        </p:nvCxnSpPr>
        <p:spPr>
          <a:xfrm flipV="1">
            <a:off x="5784980" y="3177516"/>
            <a:ext cx="926063" cy="3119007"/>
          </a:xfrm>
          <a:prstGeom prst="bentConnector2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F98C1653-59EF-2732-1EB2-5C536CDF6E35}"/>
              </a:ext>
            </a:extLst>
          </p:cNvPr>
          <p:cNvCxnSpPr>
            <a:cxnSpLocks/>
            <a:stCxn id="5" idx="3"/>
            <a:endCxn id="26" idx="0"/>
          </p:cNvCxnSpPr>
          <p:nvPr/>
        </p:nvCxnSpPr>
        <p:spPr>
          <a:xfrm>
            <a:off x="6290386" y="1907410"/>
            <a:ext cx="420657" cy="905325"/>
          </a:xfrm>
          <a:prstGeom prst="bentConnector2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D75DEC6-97BF-A21F-1EB9-96EAB8974211}"/>
              </a:ext>
            </a:extLst>
          </p:cNvPr>
          <p:cNvCxnSpPr>
            <a:cxnSpLocks/>
            <a:stCxn id="26" idx="6"/>
          </p:cNvCxnSpPr>
          <p:nvPr/>
        </p:nvCxnSpPr>
        <p:spPr>
          <a:xfrm flipV="1">
            <a:off x="6896877" y="2995125"/>
            <a:ext cx="337457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AB8F233-E3AF-C174-8677-D368CD666BB9}"/>
              </a:ext>
            </a:extLst>
          </p:cNvPr>
          <p:cNvCxnSpPr>
            <a:cxnSpLocks/>
          </p:cNvCxnSpPr>
          <p:nvPr/>
        </p:nvCxnSpPr>
        <p:spPr>
          <a:xfrm flipV="1">
            <a:off x="9442188" y="2995123"/>
            <a:ext cx="344458" cy="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96147EA-1B81-ACED-5663-923EA27B9F66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0702212" y="2635892"/>
            <a:ext cx="606491" cy="17560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C344524-225F-9EF6-70EF-FFD84D8FF209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9804140" y="2635892"/>
            <a:ext cx="898072" cy="1749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B3BA071-25B2-4178-AEE5-32A2672D341E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Methodology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91B975-81F3-3B9D-8044-D0D50C9E37C9}"/>
              </a:ext>
            </a:extLst>
          </p:cNvPr>
          <p:cNvSpPr txBox="1"/>
          <p:nvPr/>
        </p:nvSpPr>
        <p:spPr>
          <a:xfrm>
            <a:off x="162903" y="808713"/>
            <a:ext cx="5039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DF + HF feature Implementation:</a:t>
            </a:r>
            <a:endParaRPr lang="en-GB" sz="28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E0BB12B-6B53-A063-2552-5F9309D9EE1C}"/>
              </a:ext>
            </a:extLst>
          </p:cNvPr>
          <p:cNvSpPr/>
          <p:nvPr/>
        </p:nvSpPr>
        <p:spPr>
          <a:xfrm>
            <a:off x="7240103" y="2435289"/>
            <a:ext cx="2192694" cy="9937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PCA </a:t>
            </a:r>
          </a:p>
          <a:p>
            <a:pPr algn="ctr"/>
            <a:r>
              <a:rPr lang="en-US" dirty="0"/>
              <a:t>Feature Reduction &amp;</a:t>
            </a:r>
          </a:p>
          <a:p>
            <a:pPr algn="ctr"/>
            <a:r>
              <a:rPr lang="en-US" dirty="0"/>
              <a:t>Transformation</a:t>
            </a:r>
            <a:endParaRPr lang="en-GB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DADC3A6-5978-9D25-44D9-93B83ABC8C4B}"/>
              </a:ext>
            </a:extLst>
          </p:cNvPr>
          <p:cNvSpPr/>
          <p:nvPr/>
        </p:nvSpPr>
        <p:spPr>
          <a:xfrm>
            <a:off x="9769151" y="2435289"/>
            <a:ext cx="1866122" cy="9937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Binary Classifier</a:t>
            </a:r>
            <a:endParaRPr lang="en-GB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76837D8-732A-5730-6D8F-271DA3BDDF5A}"/>
              </a:ext>
            </a:extLst>
          </p:cNvPr>
          <p:cNvSpPr txBox="1"/>
          <p:nvPr/>
        </p:nvSpPr>
        <p:spPr>
          <a:xfrm>
            <a:off x="5127111" y="2299931"/>
            <a:ext cx="16177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Feature Concatenation</a:t>
            </a:r>
            <a:endParaRPr lang="en-GB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777B3C0-FEF3-AF4A-6F4A-2F16C063A390}"/>
              </a:ext>
            </a:extLst>
          </p:cNvPr>
          <p:cNvCxnSpPr>
            <a:cxnSpLocks/>
          </p:cNvCxnSpPr>
          <p:nvPr/>
        </p:nvCxnSpPr>
        <p:spPr>
          <a:xfrm>
            <a:off x="4506167" y="5803487"/>
            <a:ext cx="0" cy="2466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E4E6A88E-E19D-D399-DE3A-1ACD9A3033E2}"/>
              </a:ext>
            </a:extLst>
          </p:cNvPr>
          <p:cNvSpPr/>
          <p:nvPr/>
        </p:nvSpPr>
        <p:spPr>
          <a:xfrm>
            <a:off x="3105562" y="4396168"/>
            <a:ext cx="2491274" cy="634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GLCM and LBP</a:t>
            </a:r>
            <a:endParaRPr lang="en-GB" sz="1600" dirty="0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6BE880E-54F8-D170-19AB-0826D6695618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1120079" y="3757637"/>
            <a:ext cx="231566" cy="145607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8F72B89-9461-1C41-72DF-670FBAF5329A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2597282" y="5530950"/>
            <a:ext cx="48656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8B80C6E-6765-E481-EDC8-9E5A882AC959}"/>
              </a:ext>
            </a:extLst>
          </p:cNvPr>
          <p:cNvCxnSpPr>
            <a:cxnSpLocks/>
            <a:stCxn id="38" idx="3"/>
          </p:cNvCxnSpPr>
          <p:nvPr/>
        </p:nvCxnSpPr>
        <p:spPr>
          <a:xfrm>
            <a:off x="5596836" y="4713409"/>
            <a:ext cx="90209" cy="12957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54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REferences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122EBA-F4F1-34D2-E59A-283513A34126}"/>
              </a:ext>
            </a:extLst>
          </p:cNvPr>
          <p:cNvSpPr txBox="1"/>
          <p:nvPr/>
        </p:nvSpPr>
        <p:spPr>
          <a:xfrm>
            <a:off x="287581" y="1067288"/>
            <a:ext cx="1161683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Manic, K. S., Rajinikanth, V., Al-Bimani, A. S., Taniar, D., &amp; Kadry, S. (2022), “Framework to Detect Schizophrenia in Brain MRI Slices with Mayfly Algorithm-Selected Deep and Handcrafted Features”, 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Sensors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Neue Regular"/>
              </a:rPr>
              <a:t> vol. </a:t>
            </a:r>
            <a:r>
              <a:rPr lang="en-US" dirty="0">
                <a:solidFill>
                  <a:srgbClr val="333333"/>
                </a:solidFill>
                <a:latin typeface="HelveticaNeue Regular"/>
              </a:rPr>
              <a:t>23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Neue Regular"/>
              </a:rPr>
              <a:t>, no. 1, pp. </a:t>
            </a:r>
            <a:r>
              <a:rPr lang="en-US" dirty="0">
                <a:solidFill>
                  <a:srgbClr val="333333"/>
                </a:solidFill>
                <a:latin typeface="HelveticaNeue Regular"/>
              </a:rPr>
              <a:t>280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Neue Regular"/>
              </a:rPr>
              <a:t>,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Multidisciplinary Digital Publishing Institute(MDPI),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Neue Regular"/>
              </a:rPr>
              <a:t> 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Neue Regular"/>
              </a:rPr>
              <a:t>2022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Neue Regular"/>
              </a:rPr>
              <a:t>.                         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doi: 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2"/>
              </a:rPr>
              <a:t>https://doi.org/10.3390/s23010280</a:t>
            </a:r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Zheng, JinChi, et al. , "Diagnosis of schizophrenia based on deep learning using fMRI“, C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omputational and Mathematical Methods in Medicine</a:t>
            </a:r>
            <a:r>
              <a:rPr lang="en-IN" dirty="0">
                <a:solidFill>
                  <a:srgbClr val="222222"/>
                </a:solidFill>
                <a:latin typeface="Arial" panose="020B0604020202020204" pitchFamily="34" charset="0"/>
              </a:rPr>
              <a:t>, Hindawi Limited, </a:t>
            </a:r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2021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  doi: 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https://doi.org/</a:t>
            </a:r>
            <a:r>
              <a:rPr lang="en-IN" b="0" i="0" u="sng" dirty="0">
                <a:solidFill>
                  <a:srgbClr val="376FAA"/>
                </a:solidFill>
                <a:effectLst/>
                <a:latin typeface="Helvetica Neue"/>
                <a:hlinkClick r:id="rId3"/>
              </a:rPr>
              <a:t>10.1155/2021/8437260</a:t>
            </a:r>
            <a:endParaRPr lang="en-IN" b="0" i="0" u="sng" dirty="0">
              <a:solidFill>
                <a:srgbClr val="376FAA"/>
              </a:solidFill>
              <a:effectLst/>
              <a:latin typeface="Helvetica Neue"/>
            </a:endParaRPr>
          </a:p>
          <a:p>
            <a:pPr marL="342900" indent="-342900">
              <a:buFont typeface="+mj-lt"/>
              <a:buAutoNum type="arabicPeriod"/>
            </a:pPr>
            <a:endParaRPr lang="en-IN" b="0" i="0" u="sng" dirty="0">
              <a:solidFill>
                <a:srgbClr val="376FAA"/>
              </a:solidFill>
              <a:effectLst/>
              <a:latin typeface="Helvetica Neue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Chen, ZhiHong, et al. "Detecting abnormal brain regions in schizophrenia using structural MRI via machine learning." 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Computational intelligence and neuroscience</a:t>
            </a:r>
            <a:r>
              <a:rPr lang="en-IN" dirty="0">
                <a:solidFill>
                  <a:srgbClr val="222222"/>
                </a:solidFill>
                <a:latin typeface="Arial" panose="020B0604020202020204" pitchFamily="34" charset="0"/>
              </a:rPr>
              <a:t>, Hindawi Limited, </a:t>
            </a:r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2020</a:t>
            </a:r>
            <a:r>
              <a:rPr lang="en-IN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doi: </a:t>
            </a:r>
            <a:r>
              <a:rPr lang="en-IN" b="0" i="0" dirty="0">
                <a:solidFill>
                  <a:srgbClr val="000000"/>
                </a:solidFill>
                <a:effectLst/>
                <a:latin typeface="IBM Plex Sans" panose="020B0503050203000203" pitchFamily="34" charset="0"/>
              </a:rPr>
              <a:t> </a:t>
            </a:r>
            <a:r>
              <a:rPr lang="en-IN" b="0" i="0" u="none" strike="noStrike" dirty="0">
                <a:solidFill>
                  <a:srgbClr val="4D8A17"/>
                </a:solidFill>
                <a:effectLst/>
                <a:latin typeface="IBM Plex Sans" panose="020B0503050203000203" pitchFamily="34" charset="0"/>
                <a:hlinkClick r:id="rId4"/>
              </a:rPr>
              <a:t>https://doi.org/10.1155/2020/6405930</a:t>
            </a:r>
            <a:endParaRPr lang="en-IN" b="0" i="0" u="none" strike="noStrike" dirty="0">
              <a:solidFill>
                <a:srgbClr val="4D8A17"/>
              </a:solidFill>
              <a:effectLst/>
              <a:latin typeface="IBM Plex Sans" panose="020B0503050203000203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I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Liu, Dong, et al. "Fusion of handcrafted and deep features for medical image classification." 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Physics: Conference Series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,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v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ol. 1345. No. 2. Institute of Physics Publishing Publishing, 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2019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                   doi:  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5"/>
              </a:rPr>
              <a:t>https://doi.org/10.1002/brb3.3002</a:t>
            </a:r>
            <a:endParaRPr lang="en-I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I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 Filippis R, Carbone EA, Gaetano R, Bruni A, Pugliese V, Segura-Garcia C, De Fazio P, “Machine learning techniques in a structural and functional MRI diagnostic approach in schizophrenia: a systematic review”, 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Neuropsychiatric Disease Treatment 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1605-1627, Dove Medical Press Ltd, </a:t>
            </a:r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2019.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                                        doi: </a:t>
            </a:r>
            <a:r>
              <a:rPr lang="en-IN" dirty="0">
                <a:solidFill>
                  <a:srgbClr val="222222"/>
                </a:solidFill>
                <a:latin typeface="Arial" panose="020B0604020202020204" pitchFamily="34" charset="0"/>
                <a:hlinkClick r:id="rId6"/>
              </a:rPr>
              <a:t>https://doi.org/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6"/>
              </a:rPr>
              <a:t>10.2147/NDT.S202418</a:t>
            </a:r>
            <a:endParaRPr lang="en-I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363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REferences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122EBA-F4F1-34D2-E59A-283513A34126}"/>
              </a:ext>
            </a:extLst>
          </p:cNvPr>
          <p:cNvSpPr txBox="1"/>
          <p:nvPr/>
        </p:nvSpPr>
        <p:spPr>
          <a:xfrm>
            <a:off x="287581" y="1067288"/>
            <a:ext cx="1161683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 startAt="6"/>
            </a:pP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Zhu, Wenjing, Shoufeng Shen, and Zhijun Zhang, "Improved Multiclassification of Schizophrenia Based on           Xgboost and Information Fusion for Small Datasets" , 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Computational and Mathematical Methods in Medicine</a:t>
            </a:r>
            <a:r>
              <a:rPr lang="en-IN" dirty="0">
                <a:solidFill>
                  <a:srgbClr val="222222"/>
                </a:solidFill>
                <a:latin typeface="Arial" panose="020B0604020202020204" pitchFamily="34" charset="0"/>
              </a:rPr>
              <a:t>, Hindawi Limited, </a:t>
            </a:r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2022</a:t>
            </a:r>
            <a:r>
              <a:rPr lang="en-IN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doi: </a:t>
            </a:r>
            <a:r>
              <a:rPr lang="en-IN" b="0" i="0" dirty="0">
                <a:solidFill>
                  <a:srgbClr val="000000"/>
                </a:solidFill>
                <a:effectLst/>
                <a:latin typeface="IBM Plex Sans" panose="020F0502020204030204" pitchFamily="34" charset="0"/>
              </a:rPr>
              <a:t> </a:t>
            </a:r>
            <a:r>
              <a:rPr lang="en-IN" b="0" i="0" u="none" strike="noStrike" dirty="0">
                <a:solidFill>
                  <a:srgbClr val="4D8A17"/>
                </a:solidFill>
                <a:effectLst/>
                <a:latin typeface="IBM Plex Sans" panose="020F0502020204030204" pitchFamily="34" charset="0"/>
                <a:hlinkClick r:id="rId2"/>
              </a:rPr>
              <a:t>https://doi.org/10.1155/2022/1581958</a:t>
            </a:r>
            <a:endParaRPr lang="en-IN" dirty="0">
              <a:solidFill>
                <a:srgbClr val="4D8A17"/>
              </a:solidFill>
              <a:latin typeface="IBM Plex Sans" panose="020F0502020204030204" pitchFamily="34" charset="0"/>
            </a:endParaRPr>
          </a:p>
          <a:p>
            <a:pPr marL="342900" indent="-342900">
              <a:buAutoNum type="arabicPeriod" startAt="6"/>
            </a:pPr>
            <a:endParaRPr lang="en-IN" b="0" i="0" dirty="0">
              <a:solidFill>
                <a:srgbClr val="4D8A17"/>
              </a:solidFill>
              <a:effectLst/>
              <a:latin typeface="IBM Plex Sans" panose="020F0502020204030204" pitchFamily="34" charset="0"/>
            </a:endParaRPr>
          </a:p>
          <a:p>
            <a:pPr marL="342900" indent="-342900">
              <a:buAutoNum type="arabicPeriod" startAt="6"/>
            </a:pP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Oh, Jihoon, Baek-Lok Oh, Kyong-Uk Lee, Jeong-Ho Chae, and Kyongsik Yun, "Identifying schizophrenia using structural MRI with a deep learning algorithm.“, 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Frontiers in psychiatry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2020</a:t>
            </a:r>
            <a:r>
              <a:rPr lang="en-IN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                                      doi:  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3"/>
              </a:rPr>
              <a:t>https://doi.org/10.3389/fpsyt.2020.00016</a:t>
            </a:r>
            <a:endParaRPr lang="en-IN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AutoNum type="arabicPeriod" startAt="6"/>
            </a:pPr>
            <a:endParaRPr lang="en-I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AutoNum type="arabicPeriod" startAt="6"/>
            </a:pP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Zhang, Junhao, Vishwanatha M. Rao, Ye Tian, Yanting Yang, Nicolas Acosta, Zihan Wan, Pin-Yu Lee et al. "Detecting schizophrenia with 3d structural brain mri using deep learning." 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Scientific Reports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13, no. 1 pp. 14433, </a:t>
            </a:r>
            <a:r>
              <a:rPr lang="en-IN" b="0" i="1" dirty="0">
                <a:solidFill>
                  <a:srgbClr val="2E2E2E"/>
                </a:solidFill>
                <a:effectLst/>
                <a:latin typeface="nexus-sans"/>
              </a:rPr>
              <a:t>Nature Research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2023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doi: </a:t>
            </a:r>
            <a:r>
              <a:rPr lang="en-IN" b="0" i="0" dirty="0">
                <a:solidFill>
                  <a:srgbClr val="222222"/>
                </a:solidFill>
                <a:effectLst/>
                <a:latin typeface="-apple-system"/>
                <a:hlinkClick r:id="rId4"/>
              </a:rPr>
              <a:t>https://doi.org/10.1038/s41598-023-41359-z</a:t>
            </a:r>
            <a:endParaRPr lang="en-IN" b="0" i="0" dirty="0">
              <a:solidFill>
                <a:srgbClr val="222222"/>
              </a:solidFill>
              <a:effectLst/>
              <a:latin typeface="-apple-system"/>
            </a:endParaRPr>
          </a:p>
          <a:p>
            <a:pPr marL="342900" indent="-342900">
              <a:buAutoNum type="arabicPeriod" startAt="6"/>
            </a:pPr>
            <a:endParaRPr lang="en-I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AutoNum type="arabicPeriod" startAt="6"/>
            </a:pP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Mateos-Pérez, José María, Mahsa Dadar, María Lacalle-Aurioles, Yasser Iturria-Medina, Yashar Zeighami, and Alan C. Evans,  "Structural neuroimaging as clinical predictor: A review of machine learning applications.“, 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NeuroImage: Clinical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vol. 20  pp. 506-522, </a:t>
            </a:r>
            <a:r>
              <a:rPr lang="en-IN" b="0" i="1" dirty="0">
                <a:solidFill>
                  <a:srgbClr val="2E2E2E"/>
                </a:solidFill>
                <a:effectLst/>
                <a:latin typeface="nexus-sans"/>
              </a:rPr>
              <a:t>Elsevier Inc.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2018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doi: </a:t>
            </a:r>
            <a:r>
              <a:rPr lang="en-IN" b="0" i="0" dirty="0">
                <a:solidFill>
                  <a:srgbClr val="000000"/>
                </a:solidFill>
                <a:effectLst/>
                <a:latin typeface="IBM Plex Sans" panose="020B0503050203000203" pitchFamily="34" charset="0"/>
              </a:rPr>
              <a:t> </a:t>
            </a:r>
            <a:r>
              <a:rPr lang="en-IN" b="0" i="0" u="none" strike="noStrike" dirty="0">
                <a:solidFill>
                  <a:srgbClr val="4D8A17"/>
                </a:solidFill>
                <a:effectLst/>
                <a:latin typeface="IBM Plex Sans" panose="020B0503050203000203" pitchFamily="34" charset="0"/>
                <a:hlinkClick r:id="rId5"/>
              </a:rPr>
              <a:t>https://doi.org/10.1155/2020/6405930</a:t>
            </a:r>
            <a:endParaRPr lang="en-IN" dirty="0">
              <a:solidFill>
                <a:srgbClr val="4D8A17"/>
              </a:solidFill>
              <a:latin typeface="IBM Plex Sans" panose="020B0503050203000203" pitchFamily="34" charset="0"/>
            </a:endParaRPr>
          </a:p>
          <a:p>
            <a:pPr marL="342900" indent="-342900">
              <a:buAutoNum type="arabicPeriod" startAt="6"/>
            </a:pPr>
            <a:endParaRPr lang="en-IN" b="0" i="0" dirty="0">
              <a:solidFill>
                <a:srgbClr val="4D8A17"/>
              </a:solidFill>
              <a:effectLst/>
              <a:latin typeface="IBM Plex Sans" panose="020B0503050203000203" pitchFamily="34" charset="0"/>
            </a:endParaRPr>
          </a:p>
          <a:p>
            <a:pPr marL="342900" indent="-342900">
              <a:buAutoNum type="arabicPeriod" startAt="6"/>
            </a:pP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Tyagi, Ashima, Vibhav Prakash Singh, and Manoj Madhava Gore. "Towards artificial intelligence in mental health: a comprehensive survey on the detection of schizophrenia." 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Multimedia Tools and Applications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82, no. 13 , pp. 20343-20405., </a:t>
            </a:r>
            <a:r>
              <a:rPr lang="en-IN" b="0" i="1" dirty="0">
                <a:solidFill>
                  <a:srgbClr val="2E2E2E"/>
                </a:solidFill>
                <a:effectLst/>
                <a:latin typeface="nexus-sans"/>
              </a:rPr>
              <a:t>Springer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2023. 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doi:  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6"/>
              </a:rPr>
              <a:t>https://doi.org/10.1002/brb3.3002</a:t>
            </a:r>
            <a:endParaRPr lang="en-I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778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3427534" y="2459504"/>
            <a:ext cx="5336931" cy="1938992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Thank You 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Algerian" panose="04020705040A02060702" pitchFamily="82" charset="0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Team ECE063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26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an Antonio Man Working To Erase Stigma Of Schizophrenia | TPR">
            <a:extLst>
              <a:ext uri="{FF2B5EF4-FFF2-40B4-BE49-F238E27FC236}">
                <a16:creationId xmlns:a16="http://schemas.microsoft.com/office/drawing/2014/main" id="{44A28CE8-ADCB-5731-C7D1-E8901DBCC7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336" t="1" r="7771" b="1028"/>
          <a:stretch/>
        </p:blipFill>
        <p:spPr bwMode="auto">
          <a:xfrm>
            <a:off x="7620000" y="1128179"/>
            <a:ext cx="3733800" cy="2630812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Introduction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332324-B456-32A7-9292-8869E49FAB2E}"/>
              </a:ext>
            </a:extLst>
          </p:cNvPr>
          <p:cNvSpPr txBox="1">
            <a:spLocks/>
          </p:cNvSpPr>
          <p:nvPr/>
        </p:nvSpPr>
        <p:spPr>
          <a:xfrm>
            <a:off x="758276" y="1496499"/>
            <a:ext cx="6170062" cy="386500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>
                <a:latin typeface="Times New Roman"/>
                <a:cs typeface="Calibri"/>
              </a:rPr>
              <a:t>Schizophrenia - Abnormal interpretation                  </a:t>
            </a:r>
          </a:p>
          <a:p>
            <a:pPr marL="0" indent="0" algn="just">
              <a:buNone/>
            </a:pPr>
            <a:r>
              <a:rPr lang="en-US" dirty="0">
                <a:latin typeface="Times New Roman"/>
                <a:cs typeface="Calibri"/>
              </a:rPr>
              <a:t>                             of reality. </a:t>
            </a:r>
          </a:p>
          <a:p>
            <a:pPr algn="just"/>
            <a:r>
              <a:rPr lang="en-US" dirty="0">
                <a:latin typeface="Times New Roman"/>
                <a:cs typeface="Calibri"/>
              </a:rPr>
              <a:t>Symptoms : hallucinations, delusions, disorganized thinking, and emotional disturbances.</a:t>
            </a:r>
          </a:p>
          <a:p>
            <a:pPr algn="just"/>
            <a:r>
              <a:rPr lang="en-US" dirty="0">
                <a:latin typeface="Times New Roman"/>
                <a:cs typeface="Calibri"/>
              </a:rPr>
              <a:t>According to WHO, 20 million people worldwide have schizophrenia.</a:t>
            </a:r>
          </a:p>
          <a:p>
            <a:pPr algn="just"/>
            <a:r>
              <a:rPr lang="en-US" dirty="0">
                <a:latin typeface="Times New Roman"/>
                <a:cs typeface="Calibri"/>
              </a:rPr>
              <a:t>Brain abnormalities: </a:t>
            </a:r>
          </a:p>
          <a:p>
            <a:pPr lvl="1" algn="just"/>
            <a:r>
              <a:rPr lang="en-US" dirty="0">
                <a:latin typeface="Times New Roman"/>
                <a:cs typeface="Calibri"/>
              </a:rPr>
              <a:t>Reduced gray matter volume</a:t>
            </a:r>
          </a:p>
          <a:p>
            <a:pPr lvl="1" algn="just"/>
            <a:r>
              <a:rPr lang="en-US" dirty="0">
                <a:latin typeface="Times New Roman"/>
                <a:cs typeface="Calibri"/>
              </a:rPr>
              <a:t>Enlarged ventricles</a:t>
            </a:r>
          </a:p>
          <a:p>
            <a:pPr lvl="1" algn="just"/>
            <a:r>
              <a:rPr lang="en-US" dirty="0">
                <a:latin typeface="Times New Roman"/>
                <a:cs typeface="Calibri"/>
              </a:rPr>
              <a:t>White matter abnormalities</a:t>
            </a:r>
          </a:p>
        </p:txBody>
      </p:sp>
      <p:pic>
        <p:nvPicPr>
          <p:cNvPr id="2" name="Picture 2" descr="Ventriculomegaly">
            <a:extLst>
              <a:ext uri="{FF2B5EF4-FFF2-40B4-BE49-F238E27FC236}">
                <a16:creationId xmlns:a16="http://schemas.microsoft.com/office/drawing/2014/main" id="{38479C51-665C-669F-5F61-E9F531F7F9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8" r="3795" b="11667"/>
          <a:stretch/>
        </p:blipFill>
        <p:spPr bwMode="auto">
          <a:xfrm>
            <a:off x="7620000" y="3901976"/>
            <a:ext cx="4012223" cy="2311389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411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Problem statement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46B023-7D47-F56B-4AB0-4A906F34C36E}"/>
              </a:ext>
            </a:extLst>
          </p:cNvPr>
          <p:cNvSpPr txBox="1"/>
          <p:nvPr/>
        </p:nvSpPr>
        <p:spPr>
          <a:xfrm>
            <a:off x="644770" y="1498778"/>
            <a:ext cx="53340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/>
                <a:cs typeface="Calibri"/>
              </a:rPr>
              <a:t>Subjective evaluation by  psychiatrist.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/>
                <a:cs typeface="Calibri"/>
              </a:rPr>
              <a:t>Time-consuming process for the psychiatrist to manually check the MRI scans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/>
                <a:cs typeface="Calibri"/>
              </a:rPr>
              <a:t>Detection gets delayed through manual evaluation.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/>
                <a:cs typeface="Calibri"/>
              </a:rPr>
              <a:t>Misdiagnosis due to lack of Computer Aided Diagnosis(CAD) system for evaluation.</a:t>
            </a:r>
          </a:p>
        </p:txBody>
      </p:sp>
      <p:pic>
        <p:nvPicPr>
          <p:cNvPr id="2052" name="Picture 4" descr="Schizophrenia: Definition, Diagnosis, Treatment and Prevalence">
            <a:extLst>
              <a:ext uri="{FF2B5EF4-FFF2-40B4-BE49-F238E27FC236}">
                <a16:creationId xmlns:a16="http://schemas.microsoft.com/office/drawing/2014/main" id="{3DB60429-5626-A5DA-FD34-255322C9A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958" y="707886"/>
            <a:ext cx="4980842" cy="2789272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What Do My MRI Scans Mean? - Intercoastal Medical Group">
            <a:extLst>
              <a:ext uri="{FF2B5EF4-FFF2-40B4-BE49-F238E27FC236}">
                <a16:creationId xmlns:a16="http://schemas.microsoft.com/office/drawing/2014/main" id="{43B5A8D8-EAA3-1146-DEA8-99679ACFA2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99" t="6292" r="5518" b="3461"/>
          <a:stretch/>
        </p:blipFill>
        <p:spPr bwMode="auto">
          <a:xfrm>
            <a:off x="6895137" y="3364747"/>
            <a:ext cx="3936484" cy="3124014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526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AE30AD-B4BB-6458-4B29-8C0CDE6B0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ACF4D3-971D-6591-67F7-1FC954A73B63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Objectives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35A154F-011D-40B7-863D-B28EFBF6BF2A}"/>
              </a:ext>
            </a:extLst>
          </p:cNvPr>
          <p:cNvSpPr/>
          <p:nvPr/>
        </p:nvSpPr>
        <p:spPr>
          <a:xfrm>
            <a:off x="413239" y="1230410"/>
            <a:ext cx="11075376" cy="1006982"/>
          </a:xfrm>
          <a:prstGeom prst="roundRect">
            <a:avLst>
              <a:gd name="adj" fmla="val 10000"/>
            </a:avLst>
          </a:prstGeom>
          <a:effectLst>
            <a:softEdge rad="635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800" dirty="0"/>
              <a:t>             Computer-Aided Diagnosis (CAD) system for schizophrenia </a:t>
            </a:r>
          </a:p>
          <a:p>
            <a:r>
              <a:rPr lang="en-US" sz="2800" dirty="0"/>
              <a:t>              detection using fMRI dataset</a:t>
            </a:r>
            <a:endParaRPr lang="en-IN" sz="28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F2FFA7E-34F0-CC1A-6FFD-10500EC6823D}"/>
              </a:ext>
            </a:extLst>
          </p:cNvPr>
          <p:cNvSpPr/>
          <p:nvPr/>
        </p:nvSpPr>
        <p:spPr>
          <a:xfrm>
            <a:off x="485160" y="2534192"/>
            <a:ext cx="11003455" cy="798435"/>
          </a:xfrm>
          <a:prstGeom prst="roundRect">
            <a:avLst>
              <a:gd name="adj" fmla="val 10000"/>
            </a:avLst>
          </a:prstGeom>
          <a:effectLst>
            <a:softEdge rad="635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just"/>
            <a:r>
              <a:rPr lang="en-US" sz="2800" dirty="0"/>
              <a:t>            Implementation of CAD system using Hand-crafted features</a:t>
            </a:r>
            <a:endParaRPr lang="en-IN" sz="28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B2D67C4-6077-0BAA-5D87-E31B53FB9D24}"/>
              </a:ext>
            </a:extLst>
          </p:cNvPr>
          <p:cNvSpPr/>
          <p:nvPr/>
        </p:nvSpPr>
        <p:spPr>
          <a:xfrm>
            <a:off x="413238" y="3675432"/>
            <a:ext cx="11075377" cy="798435"/>
          </a:xfrm>
          <a:prstGeom prst="roundRect">
            <a:avLst>
              <a:gd name="adj" fmla="val 10000"/>
            </a:avLst>
          </a:prstGeom>
          <a:effectLst>
            <a:softEdge rad="635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800" dirty="0"/>
              <a:t>            Implementation of CAD system using Deep features</a:t>
            </a:r>
            <a:endParaRPr lang="en-IN" sz="28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96128AE-9A06-B302-D11B-B1EB7B5EBFB6}"/>
              </a:ext>
            </a:extLst>
          </p:cNvPr>
          <p:cNvSpPr/>
          <p:nvPr/>
        </p:nvSpPr>
        <p:spPr>
          <a:xfrm>
            <a:off x="413238" y="4700049"/>
            <a:ext cx="11003456" cy="1155515"/>
          </a:xfrm>
          <a:prstGeom prst="roundRect">
            <a:avLst>
              <a:gd name="adj" fmla="val 10000"/>
            </a:avLst>
          </a:prstGeom>
          <a:effectLst>
            <a:softEdge rad="635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800" dirty="0"/>
              <a:t>            Integration of ML features and Deep features to create a standard </a:t>
            </a:r>
          </a:p>
          <a:p>
            <a:r>
              <a:rPr lang="en-US" sz="2800" dirty="0"/>
              <a:t>            CAD system for the diagnosis of schizophrenia</a:t>
            </a:r>
            <a:endParaRPr lang="en-IN" sz="2800" dirty="0"/>
          </a:p>
        </p:txBody>
      </p:sp>
      <p:pic>
        <p:nvPicPr>
          <p:cNvPr id="4098" name="Picture 2" descr="Computer-aided diagnosis (CAD) system architecture. | Download Scientific  Diagram">
            <a:extLst>
              <a:ext uri="{FF2B5EF4-FFF2-40B4-BE49-F238E27FC236}">
                <a16:creationId xmlns:a16="http://schemas.microsoft.com/office/drawing/2014/main" id="{81CB794A-4C0C-F30A-AB58-B8F5C9719F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33" t="13055" r="45401" b="40653"/>
          <a:stretch/>
        </p:blipFill>
        <p:spPr bwMode="auto">
          <a:xfrm>
            <a:off x="413239" y="1276142"/>
            <a:ext cx="975946" cy="869784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reate ML | Apple Developer Documentation">
            <a:extLst>
              <a:ext uri="{FF2B5EF4-FFF2-40B4-BE49-F238E27FC236}">
                <a16:creationId xmlns:a16="http://schemas.microsoft.com/office/drawing/2014/main" id="{54EF4184-BDCA-F95E-D2D9-4586E86132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23" t="40124" r="6949" b="42662"/>
          <a:stretch/>
        </p:blipFill>
        <p:spPr bwMode="auto">
          <a:xfrm>
            <a:off x="485159" y="2561520"/>
            <a:ext cx="781893" cy="771107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elevance of Deep Learning in Diagnostics - Medprime">
            <a:extLst>
              <a:ext uri="{FF2B5EF4-FFF2-40B4-BE49-F238E27FC236}">
                <a16:creationId xmlns:a16="http://schemas.microsoft.com/office/drawing/2014/main" id="{57CF159A-0871-4795-A5D8-92B7D8A7E6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67" t="30323" r="33069" b="14683"/>
          <a:stretch/>
        </p:blipFill>
        <p:spPr bwMode="auto">
          <a:xfrm>
            <a:off x="485159" y="4723723"/>
            <a:ext cx="1044703" cy="102058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58A9C87-58FB-38C6-F7F3-2BD74E5EE4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050" t="5600" r="12776" b="1990"/>
          <a:stretch/>
        </p:blipFill>
        <p:spPr>
          <a:xfrm>
            <a:off x="485160" y="3743681"/>
            <a:ext cx="622671" cy="730186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576484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lgerian" panose="04020705040A02060702" pitchFamily="82" charset="0"/>
              </a:rPr>
              <a:t>Literature Survey</a:t>
            </a:r>
            <a:endParaRPr lang="en-IN" sz="28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BE3DE9-34EC-2652-7B95-90C1B89222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633678"/>
              </p:ext>
            </p:extLst>
          </p:nvPr>
        </p:nvGraphicFramePr>
        <p:xfrm>
          <a:off x="449383" y="999764"/>
          <a:ext cx="11130087" cy="491612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919377">
                  <a:extLst>
                    <a:ext uri="{9D8B030D-6E8A-4147-A177-3AD203B41FA5}">
                      <a16:colId xmlns:a16="http://schemas.microsoft.com/office/drawing/2014/main" val="4248129015"/>
                    </a:ext>
                  </a:extLst>
                </a:gridCol>
                <a:gridCol w="4645666">
                  <a:extLst>
                    <a:ext uri="{9D8B030D-6E8A-4147-A177-3AD203B41FA5}">
                      <a16:colId xmlns:a16="http://schemas.microsoft.com/office/drawing/2014/main" val="3939537169"/>
                    </a:ext>
                  </a:extLst>
                </a:gridCol>
                <a:gridCol w="4281366">
                  <a:extLst>
                    <a:ext uri="{9D8B030D-6E8A-4147-A177-3AD203B41FA5}">
                      <a16:colId xmlns:a16="http://schemas.microsoft.com/office/drawing/2014/main" val="2633120853"/>
                    </a:ext>
                  </a:extLst>
                </a:gridCol>
                <a:gridCol w="1283678">
                  <a:extLst>
                    <a:ext uri="{9D8B030D-6E8A-4147-A177-3AD203B41FA5}">
                      <a16:colId xmlns:a16="http://schemas.microsoft.com/office/drawing/2014/main" val="1678067601"/>
                    </a:ext>
                  </a:extLst>
                </a:gridCol>
              </a:tblGrid>
              <a:tr h="327874">
                <a:tc>
                  <a:txBody>
                    <a:bodyPr/>
                    <a:lstStyle/>
                    <a:p>
                      <a:r>
                        <a:rPr lang="en-US" dirty="0"/>
                        <a:t>S.No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Paper Title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Publication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244664"/>
                  </a:ext>
                </a:extLst>
              </a:tr>
              <a:tr h="89276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Framework to Detect Schizophrenia in Brain MRI Slices with Mayfly Algorithm-Selected Deep and Handcrafted Features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Journal of Sensors</a:t>
                      </a:r>
                      <a:r>
                        <a:rPr lang="en-IN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,</a:t>
                      </a:r>
                      <a:r>
                        <a:rPr lang="en-US" b="0" i="0" dirty="0">
                          <a:solidFill>
                            <a:srgbClr val="333333"/>
                          </a:solidFill>
                          <a:effectLst/>
                          <a:latin typeface="HelveticaNeue Regular"/>
                        </a:rPr>
                        <a:t> vol. </a:t>
                      </a:r>
                      <a:r>
                        <a:rPr lang="en-US" dirty="0">
                          <a:solidFill>
                            <a:srgbClr val="333333"/>
                          </a:solidFill>
                          <a:latin typeface="HelveticaNeue Regular"/>
                        </a:rPr>
                        <a:t>23</a:t>
                      </a:r>
                      <a:r>
                        <a:rPr lang="en-US" b="0" i="0" dirty="0">
                          <a:solidFill>
                            <a:srgbClr val="333333"/>
                          </a:solidFill>
                          <a:effectLst/>
                          <a:latin typeface="HelveticaNeue Regular"/>
                        </a:rPr>
                        <a:t>, no. 1, pp. </a:t>
                      </a:r>
                      <a:r>
                        <a:rPr lang="en-US" dirty="0">
                          <a:solidFill>
                            <a:srgbClr val="333333"/>
                          </a:solidFill>
                          <a:latin typeface="HelveticaNeue Regular"/>
                        </a:rPr>
                        <a:t>280</a:t>
                      </a:r>
                      <a:r>
                        <a:rPr lang="en-US" b="0" i="0" dirty="0">
                          <a:solidFill>
                            <a:srgbClr val="333333"/>
                          </a:solidFill>
                          <a:effectLst/>
                          <a:latin typeface="HelveticaNeue Regular"/>
                        </a:rPr>
                        <a:t>,</a:t>
                      </a:r>
                      <a:r>
                        <a:rPr lang="en-IN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 Multidisciplinary Digital Publishing Institute(MDPI)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550301"/>
                  </a:ext>
                </a:extLst>
              </a:tr>
              <a:tr h="892764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Diagnosis of schizophrenia based on deep learning using fMRI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  <a:r>
                        <a:rPr lang="en-IN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omputational and Mathematical Methods in Medicine</a:t>
                      </a:r>
                      <a:r>
                        <a:rPr lang="en-IN" dirty="0">
                          <a:solidFill>
                            <a:srgbClr val="222222"/>
                          </a:solidFill>
                          <a:latin typeface="Arial" panose="020B0604020202020204" pitchFamily="34" charset="0"/>
                        </a:rPr>
                        <a:t>, Hindawi Limited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7497"/>
                  </a:ext>
                </a:extLst>
              </a:tr>
              <a:tr h="892764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Detecting abnormal brain regions in schizophrenia using structural MRI via machine learning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Computational intelligence and neuroscience</a:t>
                      </a:r>
                      <a:r>
                        <a:rPr lang="en-IN" dirty="0">
                          <a:solidFill>
                            <a:srgbClr val="222222"/>
                          </a:solidFill>
                          <a:latin typeface="Arial" panose="020B0604020202020204" pitchFamily="34" charset="0"/>
                        </a:rPr>
                        <a:t>, Hindawi Limited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924265"/>
                  </a:ext>
                </a:extLst>
              </a:tr>
              <a:tr h="892764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Fusion of handcrafted and deep features for medical image classification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Journal of Physics: Conference Series</a:t>
                      </a:r>
                      <a:r>
                        <a:rPr lang="en-US" dirty="0">
                          <a:solidFill>
                            <a:srgbClr val="222222"/>
                          </a:solidFill>
                          <a:latin typeface="Arial" panose="020B0604020202020204" pitchFamily="34" charset="0"/>
                        </a:rPr>
                        <a:t>,</a:t>
                      </a:r>
                      <a:r>
                        <a:rPr lang="en-US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222222"/>
                          </a:solidFill>
                          <a:latin typeface="Arial" panose="020B0604020202020204" pitchFamily="34" charset="0"/>
                        </a:rPr>
                        <a:t>v</a:t>
                      </a:r>
                      <a:r>
                        <a:rPr lang="en-US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ol. 1345. No. 2. Institute of Physics Publishing Publishing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0156876"/>
                  </a:ext>
                </a:extLst>
              </a:tr>
              <a:tr h="892764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Machine learning techniques in a structural and functional MRI diagnostic approach in schizophrenia: a systematic review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Neuropsychiatric Disease Treatment </a:t>
                      </a:r>
                      <a:r>
                        <a:rPr lang="en-IN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: 1605-1627, Dove Medical Press Ltd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1114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772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lgerian" panose="04020705040A02060702" pitchFamily="82" charset="0"/>
              </a:rPr>
              <a:t>Literature Survey</a:t>
            </a:r>
            <a:endParaRPr lang="en-IN" sz="28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D02557C-30DF-6FD3-983C-FB7C7B8850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2127226"/>
              </p:ext>
            </p:extLst>
          </p:nvPr>
        </p:nvGraphicFramePr>
        <p:xfrm>
          <a:off x="336549" y="523220"/>
          <a:ext cx="11518901" cy="574134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04361">
                  <a:extLst>
                    <a:ext uri="{9D8B030D-6E8A-4147-A177-3AD203B41FA5}">
                      <a16:colId xmlns:a16="http://schemas.microsoft.com/office/drawing/2014/main" val="1374217606"/>
                    </a:ext>
                  </a:extLst>
                </a:gridCol>
                <a:gridCol w="3903199">
                  <a:extLst>
                    <a:ext uri="{9D8B030D-6E8A-4147-A177-3AD203B41FA5}">
                      <a16:colId xmlns:a16="http://schemas.microsoft.com/office/drawing/2014/main" val="1122727048"/>
                    </a:ext>
                  </a:extLst>
                </a:gridCol>
                <a:gridCol w="2471224">
                  <a:extLst>
                    <a:ext uri="{9D8B030D-6E8A-4147-A177-3AD203B41FA5}">
                      <a16:colId xmlns:a16="http://schemas.microsoft.com/office/drawing/2014/main" val="1570258207"/>
                    </a:ext>
                  </a:extLst>
                </a:gridCol>
                <a:gridCol w="931985">
                  <a:extLst>
                    <a:ext uri="{9D8B030D-6E8A-4147-A177-3AD203B41FA5}">
                      <a16:colId xmlns:a16="http://schemas.microsoft.com/office/drawing/2014/main" val="2203318867"/>
                    </a:ext>
                  </a:extLst>
                </a:gridCol>
                <a:gridCol w="3508132">
                  <a:extLst>
                    <a:ext uri="{9D8B030D-6E8A-4147-A177-3AD203B41FA5}">
                      <a16:colId xmlns:a16="http://schemas.microsoft.com/office/drawing/2014/main" val="169352949"/>
                    </a:ext>
                  </a:extLst>
                </a:gridCol>
              </a:tblGrid>
              <a:tr h="407341"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S.No.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Paper Title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Publication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Year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Inference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273707"/>
                  </a:ext>
                </a:extLst>
              </a:tr>
              <a:tr h="451342"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6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Improved Multiclassification of Schizophrenia Based on           Xgboost and Information Fusion for Small Datasets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Computational and Mathematical Methods in Medicine</a:t>
                      </a:r>
                      <a:r>
                        <a:rPr lang="en-IN" sz="1600" dirty="0">
                          <a:solidFill>
                            <a:srgbClr val="222222"/>
                          </a:solidFill>
                          <a:latin typeface="Arial" panose="020B0604020202020204" pitchFamily="34" charset="0"/>
                        </a:rPr>
                        <a:t>, Hindawi Limited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2022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fMRI dataset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Sensitivity - 73.89%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Performance of fusion classifier is better than others.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523890"/>
                  </a:ext>
                </a:extLst>
              </a:tr>
              <a:tr h="1051144"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7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Identifying schizophrenia using structural MRI with a deep learning algorithm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Frontiers in psychiatry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2020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sMRI dataset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AUC of 0.71 to 0.90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Brain region contributing the most is right temporal 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874221"/>
                  </a:ext>
                </a:extLst>
              </a:tr>
              <a:tr h="1051144"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8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Detecting schizophrenia with 3d structural brain mri using deep learning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Scientific Reports</a:t>
                      </a:r>
                      <a:r>
                        <a:rPr lang="en-IN" sz="1600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,</a:t>
                      </a:r>
                      <a:r>
                        <a:rPr lang="en-IN" sz="1600" b="0" i="1" dirty="0">
                          <a:solidFill>
                            <a:srgbClr val="2E2E2E"/>
                          </a:solidFill>
                          <a:effectLst/>
                          <a:latin typeface="nexus-sans"/>
                        </a:rPr>
                        <a:t>  Nature Research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2023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sMRI dataset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3D CNN architecture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Brain region contributing the most is subcortical brain structure.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424173"/>
                  </a:ext>
                </a:extLst>
              </a:tr>
              <a:tr h="1051144"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9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Structural neuroimaging as clinical predictor: A review of machine learning applications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Elsevier Inc.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2018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For diagnosis, fMRI and sMRI are used.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SVM and Random Forests reported 61.8–95%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80171"/>
                  </a:ext>
                </a:extLst>
              </a:tr>
              <a:tr h="1051144"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10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Towards artificial intelligence in mental health: a comprehensive survey on the detection of schizophrenia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Springer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2023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CAD systems assist radiologists and doctors in the early diagnosis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kern="120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Deep learning is the most effective method.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852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7712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Literature Survey – BASE PAper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0936CF-80C4-BC88-6CE9-517CDEA1D0C9}"/>
              </a:ext>
            </a:extLst>
          </p:cNvPr>
          <p:cNvSpPr txBox="1"/>
          <p:nvPr/>
        </p:nvSpPr>
        <p:spPr>
          <a:xfrm>
            <a:off x="648066" y="1061624"/>
            <a:ext cx="1089586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u="sng" dirty="0"/>
              <a:t>Title:</a:t>
            </a:r>
            <a:r>
              <a:rPr lang="en-US" sz="2400" dirty="0"/>
              <a:t> 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ElsevierGulliver"/>
              </a:rPr>
              <a:t>Framework to Detect Schizophrenia in Brain MRI Slices with Mayfly Algorithm-</a:t>
            </a:r>
          </a:p>
          <a:p>
            <a:pPr algn="l"/>
            <a:r>
              <a:rPr lang="en-US" sz="2400" dirty="0">
                <a:solidFill>
                  <a:srgbClr val="1F1F1F"/>
                </a:solidFill>
                <a:latin typeface="ElsevierGulliver"/>
              </a:rPr>
              <a:t>           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ElsevierGulliver"/>
              </a:rPr>
              <a:t>Selected Deep and Handcrafted Features</a:t>
            </a:r>
          </a:p>
          <a:p>
            <a:pPr algn="l"/>
            <a:r>
              <a:rPr lang="en-US" sz="2000" b="1" u="sng" dirty="0"/>
              <a:t>Publication:</a:t>
            </a:r>
            <a:r>
              <a:rPr lang="en-US" sz="2000" dirty="0"/>
              <a:t> </a:t>
            </a:r>
            <a:r>
              <a:rPr lang="en-IN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Sensors</a:t>
            </a:r>
            <a:r>
              <a:rPr lang="en-IN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Multidisciplinary Digital Publishing Institute</a:t>
            </a:r>
            <a:r>
              <a:rPr lang="en-IN" sz="2000" b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N" sz="2000" b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(2022)</a:t>
            </a:r>
            <a:endParaRPr lang="en-US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BCDF53-687D-123C-5276-793FEC6BA28D}"/>
              </a:ext>
            </a:extLst>
          </p:cNvPr>
          <p:cNvSpPr txBox="1"/>
          <p:nvPr/>
        </p:nvSpPr>
        <p:spPr>
          <a:xfrm>
            <a:off x="331910" y="2293657"/>
            <a:ext cx="108211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u="sng" dirty="0">
                <a:solidFill>
                  <a:srgbClr val="333333"/>
                </a:solidFill>
                <a:latin typeface="HelveticaNeue Regular"/>
              </a:rPr>
              <a:t>Inference</a:t>
            </a:r>
            <a:r>
              <a:rPr lang="en-US" sz="2000" b="1" i="0" u="sng" dirty="0">
                <a:solidFill>
                  <a:srgbClr val="333333"/>
                </a:solidFill>
                <a:effectLst/>
                <a:latin typeface="HelveticaNeue Regular"/>
              </a:rPr>
              <a:t>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AC6A24-A5EA-10D3-A4FC-8E5226009643}"/>
              </a:ext>
            </a:extLst>
          </p:cNvPr>
          <p:cNvSpPr txBox="1"/>
          <p:nvPr/>
        </p:nvSpPr>
        <p:spPr>
          <a:xfrm>
            <a:off x="409211" y="2733073"/>
            <a:ext cx="484858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1F1F1F"/>
                </a:solidFill>
                <a:effectLst/>
                <a:latin typeface="ElsevierGulliver"/>
              </a:rPr>
              <a:t> fMRI dataset -</a:t>
            </a:r>
            <a:r>
              <a:rPr lang="en-US" sz="2400" dirty="0">
                <a:solidFill>
                  <a:srgbClr val="1F1F1F"/>
                </a:solidFill>
                <a:latin typeface="ElsevierGulliver"/>
              </a:rPr>
              <a:t> 20 schizophrenia and</a:t>
            </a:r>
          </a:p>
          <a:p>
            <a:pPr algn="l"/>
            <a:r>
              <a:rPr lang="en-US" sz="2400" dirty="0">
                <a:solidFill>
                  <a:srgbClr val="1F1F1F"/>
                </a:solidFill>
                <a:latin typeface="ElsevierGulliver"/>
              </a:rPr>
              <a:t>                             20 controlled class</a:t>
            </a:r>
            <a:endParaRPr lang="en-US" sz="2400" b="0" i="0" dirty="0">
              <a:solidFill>
                <a:srgbClr val="1F1F1F"/>
              </a:solidFill>
              <a:effectLst/>
              <a:latin typeface="ElsevierGulliv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F1F1F"/>
                </a:solidFill>
                <a:latin typeface="ElsevierGulliver"/>
              </a:rPr>
              <a:t>Accuracy: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F1F1F"/>
                </a:solidFill>
                <a:latin typeface="ElsevierGulliver"/>
              </a:rPr>
              <a:t> DF – 90%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F1F1F"/>
                </a:solidFill>
                <a:latin typeface="ElsevierGulliver"/>
              </a:rPr>
              <a:t> HF – 85%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F1F1F"/>
                </a:solidFill>
                <a:latin typeface="ElsevierGulliver"/>
              </a:rPr>
              <a:t> DF + HF – 95%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1F1F1F"/>
                </a:solidFill>
                <a:latin typeface="ElsevierGulliver"/>
              </a:rPr>
              <a:t>DF+HF is better compared with other methods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400" i="0" dirty="0">
              <a:solidFill>
                <a:srgbClr val="1F1F1F"/>
              </a:solidFill>
              <a:effectLst/>
              <a:latin typeface="ElsevierGulliver"/>
            </a:endParaRPr>
          </a:p>
        </p:txBody>
      </p:sp>
      <p:pic>
        <p:nvPicPr>
          <p:cNvPr id="3074" name="Picture 2" descr="Sensors 23 00280 g002 550">
            <a:extLst>
              <a:ext uri="{FF2B5EF4-FFF2-40B4-BE49-F238E27FC236}">
                <a16:creationId xmlns:a16="http://schemas.microsoft.com/office/drawing/2014/main" id="{78E235B9-7D83-074D-4B5F-E44F047A7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2413481"/>
            <a:ext cx="6524989" cy="4270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362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Literature Survey – Reference PAper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740A07-8B1F-B131-7DE9-14139C749457}"/>
              </a:ext>
            </a:extLst>
          </p:cNvPr>
          <p:cNvSpPr txBox="1"/>
          <p:nvPr/>
        </p:nvSpPr>
        <p:spPr>
          <a:xfrm>
            <a:off x="648066" y="1061624"/>
            <a:ext cx="1089586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/>
              <a:t>Title:</a:t>
            </a:r>
            <a:r>
              <a:rPr lang="en-US" sz="2400" dirty="0"/>
              <a:t>  Diagnosis of schizophrenia based on deep learning using fMRI</a:t>
            </a:r>
          </a:p>
          <a:p>
            <a:r>
              <a:rPr lang="en-US" sz="2000" b="1" u="sng" dirty="0"/>
              <a:t>Publication:</a:t>
            </a:r>
            <a:r>
              <a:rPr lang="en-US" sz="2000" dirty="0"/>
              <a:t> </a:t>
            </a:r>
            <a:r>
              <a:rPr lang="en-IN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</a:t>
            </a:r>
            <a:r>
              <a:rPr lang="en-IN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omputational and Mathematical Methods in Medicine</a:t>
            </a:r>
            <a:r>
              <a:rPr lang="en-IN" sz="2000" dirty="0">
                <a:solidFill>
                  <a:srgbClr val="222222"/>
                </a:solidFill>
                <a:latin typeface="Arial" panose="020B0604020202020204" pitchFamily="34" charset="0"/>
              </a:rPr>
              <a:t>, Hindawi Limited (</a:t>
            </a:r>
            <a:r>
              <a:rPr lang="en-IN" sz="20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2021)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5245A5-7B1E-8349-DE1D-30D848004C73}"/>
              </a:ext>
            </a:extLst>
          </p:cNvPr>
          <p:cNvSpPr txBox="1"/>
          <p:nvPr/>
        </p:nvSpPr>
        <p:spPr>
          <a:xfrm>
            <a:off x="485316" y="2184803"/>
            <a:ext cx="4350454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u="sng" dirty="0">
                <a:solidFill>
                  <a:srgbClr val="333333"/>
                </a:solidFill>
                <a:latin typeface="HelveticaNeue Regular"/>
              </a:rPr>
              <a:t>Inference</a:t>
            </a:r>
            <a:r>
              <a:rPr lang="en-US" sz="2000" b="1" i="0" u="sng" dirty="0">
                <a:solidFill>
                  <a:srgbClr val="333333"/>
                </a:solidFill>
                <a:effectLst/>
                <a:latin typeface="HelveticaNeue Regular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33333"/>
                </a:solidFill>
                <a:latin typeface="HelveticaNeue Regular"/>
              </a:rPr>
              <a:t>P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Neue Regular"/>
              </a:rPr>
              <a:t>reprocessed fMRI data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HelveticaNeue Regular"/>
              </a:rPr>
              <a:t>Perform correlation analysis on regions of interest, using transfer learning and VGG16 net.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HelveticaNeue Regular"/>
              </a:rPr>
              <a:t>Accuracy – </a:t>
            </a:r>
            <a:r>
              <a:rPr lang="en-US" sz="2000" b="1" i="0" dirty="0">
                <a:solidFill>
                  <a:srgbClr val="333333"/>
                </a:solidFill>
                <a:effectLst/>
                <a:latin typeface="HelveticaNeue Regular"/>
              </a:rPr>
              <a:t>87.85%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Neue Regular"/>
              </a:rPr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333333"/>
                </a:solidFill>
                <a:effectLst/>
                <a:latin typeface="HelveticaNeue Regular"/>
              </a:rPr>
              <a:t>Improve the early diagnosis of schizophrenia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33333"/>
                </a:solidFill>
                <a:latin typeface="HelveticaNeue Regular"/>
              </a:rPr>
              <a:t>S</a:t>
            </a:r>
            <a:r>
              <a:rPr lang="en-US" sz="2000" i="0" dirty="0">
                <a:solidFill>
                  <a:srgbClr val="333333"/>
                </a:solidFill>
                <a:effectLst/>
                <a:latin typeface="HelveticaNeue Regular"/>
              </a:rPr>
              <a:t>olve the classification problem of small samples and high-dimensional data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9CE09267-423B-DED7-0903-C3C7E9A66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979" y="2092569"/>
            <a:ext cx="5988822" cy="4263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9C772F04-7568-BAB3-D3EC-2F1B903372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26"/>
          <a:stretch/>
        </p:blipFill>
        <p:spPr bwMode="auto">
          <a:xfrm>
            <a:off x="5987560" y="1978269"/>
            <a:ext cx="791309" cy="100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3250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C2478A-F04A-7E71-3CCC-BEF79415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1F57-B12E-01FA-6860-3744A7918CF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lgerian" panose="04020705040A02060702" pitchFamily="82" charset="0"/>
              </a:rPr>
              <a:t>Literature Survey – Reference PAPER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CFE096-2A34-4E3E-3C58-C5ECC3B1B08F}"/>
              </a:ext>
            </a:extLst>
          </p:cNvPr>
          <p:cNvSpPr txBox="1"/>
          <p:nvPr/>
        </p:nvSpPr>
        <p:spPr>
          <a:xfrm>
            <a:off x="815120" y="892394"/>
            <a:ext cx="10403865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/>
              <a:t>Title:</a:t>
            </a:r>
            <a:r>
              <a:rPr lang="en-US" sz="2400" dirty="0"/>
              <a:t>  </a:t>
            </a:r>
            <a:r>
              <a:rPr lang="en-IN" sz="2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Detecting abnormal brain regions in schizophrenia using structural </a:t>
            </a:r>
            <a:endParaRPr lang="en-IN" sz="24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IN" sz="2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         MRI via machine learning</a:t>
            </a:r>
          </a:p>
          <a:p>
            <a:r>
              <a:rPr lang="en-US" sz="2000" b="1" u="sng" dirty="0"/>
              <a:t>Publication: </a:t>
            </a:r>
            <a:r>
              <a:rPr lang="en-IN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Computational intelligence and neuroscience</a:t>
            </a:r>
            <a:r>
              <a:rPr lang="en-IN" sz="2000" dirty="0">
                <a:solidFill>
                  <a:srgbClr val="222222"/>
                </a:solidFill>
                <a:latin typeface="Arial" panose="020B0604020202020204" pitchFamily="34" charset="0"/>
              </a:rPr>
              <a:t>, Hindawi Limited, </a:t>
            </a:r>
            <a:r>
              <a:rPr lang="en-IN" sz="20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2020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AA4933-EAB0-C056-F9A9-A4DE91022E5C}"/>
              </a:ext>
            </a:extLst>
          </p:cNvPr>
          <p:cNvSpPr txBox="1"/>
          <p:nvPr/>
        </p:nvSpPr>
        <p:spPr>
          <a:xfrm>
            <a:off x="571500" y="2586006"/>
            <a:ext cx="526952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u="sng" dirty="0">
                <a:solidFill>
                  <a:srgbClr val="333333"/>
                </a:solidFill>
                <a:latin typeface="HelveticaNeue Regular"/>
              </a:rPr>
              <a:t>Inference</a:t>
            </a:r>
            <a:r>
              <a:rPr lang="en-US" sz="2000" b="1" i="0" u="sng" dirty="0">
                <a:solidFill>
                  <a:srgbClr val="333333"/>
                </a:solidFill>
                <a:effectLst/>
                <a:latin typeface="HelveticaNeue Regular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33333"/>
                </a:solidFill>
                <a:latin typeface="HelveticaNeue Regular"/>
              </a:rPr>
              <a:t>s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Neue Regular"/>
              </a:rPr>
              <a:t>MRI dataset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33333"/>
                </a:solidFill>
                <a:latin typeface="HelveticaNeue Regular"/>
              </a:rPr>
              <a:t>F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Neue Regular"/>
              </a:rPr>
              <a:t>eature - Gray matter(GM) and White matter(WM)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33333"/>
                </a:solidFill>
                <a:latin typeface="HelveticaNeue Regular"/>
              </a:rPr>
              <a:t>T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Neue Regular"/>
              </a:rPr>
              <a:t>wo-sample t-tests to extract the differences between groups first, then further eliminated the nonrelevant and redundant features with recursive feature elimination (RFE)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33333"/>
                </a:solidFill>
                <a:latin typeface="HelveticaNeue Regular"/>
              </a:rPr>
              <a:t>Accuracy - </a:t>
            </a:r>
            <a:r>
              <a:rPr lang="en-US" sz="2000" b="1" dirty="0">
                <a:solidFill>
                  <a:srgbClr val="333333"/>
                </a:solidFill>
                <a:latin typeface="HelveticaNeue Regular"/>
              </a:rPr>
              <a:t>85%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33333"/>
                </a:solidFill>
                <a:latin typeface="HelveticaNeue Regular"/>
              </a:rPr>
              <a:t>C</a:t>
            </a:r>
            <a:r>
              <a:rPr lang="en-US" sz="2000" i="0" dirty="0">
                <a:solidFill>
                  <a:srgbClr val="333333"/>
                </a:solidFill>
                <a:effectLst/>
                <a:latin typeface="HelveticaNeue Regular"/>
              </a:rPr>
              <a:t>lassification performance of WM was significantly better than that of GM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4E357C-154F-B902-16B5-2E55B01A78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052" y="2061565"/>
            <a:ext cx="4805214" cy="464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70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1862</TotalTime>
  <Words>1638</Words>
  <Application>Microsoft Office PowerPoint</Application>
  <PresentationFormat>Widescreen</PresentationFormat>
  <Paragraphs>225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Algerian</vt:lpstr>
      <vt:lpstr>-apple-system</vt:lpstr>
      <vt:lpstr>Arial</vt:lpstr>
      <vt:lpstr>Calibri</vt:lpstr>
      <vt:lpstr>Calibri Light</vt:lpstr>
      <vt:lpstr>ElsevierGulliver</vt:lpstr>
      <vt:lpstr>Helvetica Neue</vt:lpstr>
      <vt:lpstr>HelveticaNeue Regular</vt:lpstr>
      <vt:lpstr>IBM Plex Sans</vt:lpstr>
      <vt:lpstr>nexus-sans</vt:lpstr>
      <vt:lpstr>Times New Roman</vt:lpstr>
      <vt:lpstr>office theme</vt:lpstr>
      <vt:lpstr>Feature Fusion based detection of Schizophrenia using fMRI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MOHAN V - [CB.EN.U4CCE20033]</cp:lastModifiedBy>
  <cp:revision>550</cp:revision>
  <cp:lastPrinted>2023-10-26T14:13:27Z</cp:lastPrinted>
  <dcterms:created xsi:type="dcterms:W3CDTF">2023-09-06T16:02:09Z</dcterms:created>
  <dcterms:modified xsi:type="dcterms:W3CDTF">2023-11-03T05:56:47Z</dcterms:modified>
</cp:coreProperties>
</file>

<file path=docProps/thumbnail.jpeg>
</file>